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03" r:id="rId3"/>
    <p:sldId id="304" r:id="rId4"/>
    <p:sldId id="305" r:id="rId5"/>
    <p:sldId id="306" r:id="rId6"/>
    <p:sldId id="307" r:id="rId7"/>
    <p:sldId id="308" r:id="rId8"/>
    <p:sldId id="309"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5" r:id="rId22"/>
    <p:sldId id="326" r:id="rId23"/>
    <p:sldId id="327" r:id="rId24"/>
    <p:sldId id="330" r:id="rId25"/>
    <p:sldId id="331" r:id="rId26"/>
    <p:sldId id="332" r:id="rId27"/>
    <p:sldId id="328" r:id="rId28"/>
    <p:sldId id="323" r:id="rId29"/>
    <p:sldId id="324" r:id="rId30"/>
    <p:sldId id="329" r:id="rId3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tih Ilig" initials="FI" lastIdx="1" clrIdx="0">
    <p:extLst>
      <p:ext uri="{19B8F6BF-5375-455C-9EA6-DF929625EA0E}">
        <p15:presenceInfo xmlns:p15="http://schemas.microsoft.com/office/powerpoint/2012/main" userId="496d650fd4260e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4343" autoAdjust="0"/>
  </p:normalViewPr>
  <p:slideViewPr>
    <p:cSldViewPr snapToGrid="0">
      <p:cViewPr varScale="1">
        <p:scale>
          <a:sx n="115" d="100"/>
          <a:sy n="115" d="100"/>
        </p:scale>
        <p:origin x="92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9169-6F43-4ED6-8640-7FEDE68C5C2A}" type="datetimeFigureOut">
              <a:rPr lang="tr-TR" smtClean="0"/>
              <a:t>16.11.2021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4493F-00C4-4827-BC12-BF3C09C8CC5D}" type="slidenum">
              <a:rPr lang="tr-TR" smtClean="0"/>
              <a:t>‹#›</a:t>
            </a:fld>
            <a:endParaRPr lang="tr-TR"/>
          </a:p>
        </p:txBody>
      </p:sp>
    </p:spTree>
    <p:extLst>
      <p:ext uri="{BB962C8B-B14F-4D97-AF65-F5344CB8AC3E}">
        <p14:creationId xmlns:p14="http://schemas.microsoft.com/office/powerpoint/2010/main" val="375179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C2B4493F-00C4-4827-BC12-BF3C09C8CC5D}" type="slidenum">
              <a:rPr lang="tr-TR" smtClean="0"/>
              <a:t>1</a:t>
            </a:fld>
            <a:endParaRPr lang="tr-TR"/>
          </a:p>
        </p:txBody>
      </p:sp>
    </p:spTree>
    <p:extLst>
      <p:ext uri="{BB962C8B-B14F-4D97-AF65-F5344CB8AC3E}">
        <p14:creationId xmlns:p14="http://schemas.microsoft.com/office/powerpoint/2010/main" val="2041451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16.11.2021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80775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16.11.2021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054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16.11.2021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7925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8EC81DA-0F31-4EF5-8FA1-010BA321E2EC}" type="datetimeFigureOut">
              <a:rPr lang="tr-TR" smtClean="0"/>
              <a:t>16.11.2021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9979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58EC81DA-0F31-4EF5-8FA1-010BA321E2EC}" type="datetimeFigureOut">
              <a:rPr lang="tr-TR" smtClean="0"/>
              <a:t>16.11.2021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18584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58EC81DA-0F31-4EF5-8FA1-010BA321E2EC}" type="datetimeFigureOut">
              <a:rPr lang="tr-TR" smtClean="0"/>
              <a:t>16.11.2021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06275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58EC81DA-0F31-4EF5-8FA1-010BA321E2EC}" type="datetimeFigureOut">
              <a:rPr lang="tr-TR" smtClean="0"/>
              <a:t>16.11.2021</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427592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58EC81DA-0F31-4EF5-8FA1-010BA321E2EC}" type="datetimeFigureOut">
              <a:rPr lang="tr-TR" smtClean="0"/>
              <a:t>16.11.2021</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989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58EC81DA-0F31-4EF5-8FA1-010BA321E2EC}" type="datetimeFigureOut">
              <a:rPr lang="tr-TR" smtClean="0"/>
              <a:t>16.11.2021</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151925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16.11.2021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376226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58EC81DA-0F31-4EF5-8FA1-010BA321E2EC}" type="datetimeFigureOut">
              <a:rPr lang="tr-TR" smtClean="0"/>
              <a:t>16.11.2021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5BD18B5-CC1C-4E70-AB52-90BD4E80584A}" type="slidenum">
              <a:rPr lang="tr-TR" smtClean="0"/>
              <a:t>‹#›</a:t>
            </a:fld>
            <a:endParaRPr lang="tr-TR"/>
          </a:p>
        </p:txBody>
      </p:sp>
    </p:spTree>
    <p:extLst>
      <p:ext uri="{BB962C8B-B14F-4D97-AF65-F5344CB8AC3E}">
        <p14:creationId xmlns:p14="http://schemas.microsoft.com/office/powerpoint/2010/main" val="26771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C81DA-0F31-4EF5-8FA1-010BA321E2EC}" type="datetimeFigureOut">
              <a:rPr lang="tr-TR" smtClean="0"/>
              <a:t>16.11.2021</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BD18B5-CC1C-4E70-AB52-90BD4E80584A}" type="slidenum">
              <a:rPr lang="tr-TR" smtClean="0"/>
              <a:t>‹#›</a:t>
            </a:fld>
            <a:endParaRPr lang="tr-TR"/>
          </a:p>
        </p:txBody>
      </p:sp>
    </p:spTree>
    <p:extLst>
      <p:ext uri="{BB962C8B-B14F-4D97-AF65-F5344CB8AC3E}">
        <p14:creationId xmlns:p14="http://schemas.microsoft.com/office/powerpoint/2010/main" val="225408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5" name="Metin kutusu 4"/>
          <p:cNvSpPr txBox="1"/>
          <p:nvPr/>
        </p:nvSpPr>
        <p:spPr>
          <a:xfrm>
            <a:off x="4714176" y="5819169"/>
            <a:ext cx="2566728" cy="707886"/>
          </a:xfrm>
          <a:prstGeom prst="rect">
            <a:avLst/>
          </a:prstGeom>
          <a:noFill/>
        </p:spPr>
        <p:txBody>
          <a:bodyPr wrap="none" rtlCol="0">
            <a:spAutoFit/>
          </a:bodyPr>
          <a:lstStyle/>
          <a:p>
            <a:r>
              <a:rPr lang="tr-TR" sz="4000" b="1" smtClean="0">
                <a:latin typeface="Informal Roman" panose="030604020304060B0204" pitchFamily="66" charset="0"/>
              </a:rPr>
              <a:t>FATİH İLİĞ</a:t>
            </a:r>
            <a:endParaRPr lang="tr-TR" sz="4000" b="1">
              <a:latin typeface="Informal Roman" panose="030604020304060B0204" pitchFamily="66" charset="0"/>
            </a:endParaRPr>
          </a:p>
        </p:txBody>
      </p:sp>
    </p:spTree>
    <p:extLst>
      <p:ext uri="{BB962C8B-B14F-4D97-AF65-F5344CB8AC3E}">
        <p14:creationId xmlns:p14="http://schemas.microsoft.com/office/powerpoint/2010/main" val="2696288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18431" y="197969"/>
            <a:ext cx="2097690" cy="507831"/>
          </a:xfrm>
          <a:prstGeom prst="rect">
            <a:avLst/>
          </a:prstGeom>
        </p:spPr>
        <p:txBody>
          <a:bodyPr wrap="none">
            <a:spAutoFit/>
          </a:bodyPr>
          <a:lstStyle/>
          <a:p>
            <a:pPr>
              <a:lnSpc>
                <a:spcPct val="150000"/>
              </a:lnSpc>
              <a:spcBef>
                <a:spcPts val="800"/>
              </a:spcBef>
              <a:spcAft>
                <a:spcPts val="600"/>
              </a:spcAft>
            </a:pPr>
            <a:r>
              <a:rPr lang="tr-TR" b="1" smtClean="0">
                <a:latin typeface="Times New Roman" panose="02020603050405020304" pitchFamily="18" charset="0"/>
                <a:ea typeface="Times New Roman" panose="02020603050405020304" pitchFamily="18" charset="0"/>
                <a:cs typeface="Times New Roman" panose="02020603050405020304" pitchFamily="18" charset="0"/>
              </a:rPr>
              <a:t>6. </a:t>
            </a:r>
            <a:r>
              <a:rPr lang="en-US" b="1" smtClean="0">
                <a:latin typeface="Times New Roman" panose="02020603050405020304" pitchFamily="18" charset="0"/>
                <a:ea typeface="Times New Roman" panose="02020603050405020304" pitchFamily="18" charset="0"/>
                <a:cs typeface="Times New Roman" panose="02020603050405020304" pitchFamily="18" charset="0"/>
              </a:rPr>
              <a:t>BOOLEAN </a:t>
            </a:r>
            <a:r>
              <a:rPr lang="en-US" b="1">
                <a:latin typeface="Times New Roman" panose="02020603050405020304" pitchFamily="18" charset="0"/>
                <a:ea typeface="Times New Roman" panose="02020603050405020304" pitchFamily="18" charset="0"/>
                <a:cs typeface="Times New Roman" panose="02020603050405020304" pitchFamily="18" charset="0"/>
              </a:rPr>
              <a:t>TİPİ</a:t>
            </a:r>
            <a:endParaRPr lang="tr-TR"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Dikdörtgen 4"/>
          <p:cNvSpPr/>
          <p:nvPr/>
        </p:nvSpPr>
        <p:spPr>
          <a:xfrm>
            <a:off x="218431" y="705800"/>
            <a:ext cx="9446564" cy="507831"/>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Boolean tipinde bir nesne iki değişkene sahiptir. TRUE ve FALSE.</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Dikdörtgen 5"/>
          <p:cNvSpPr/>
          <p:nvPr/>
        </p:nvSpPr>
        <p:spPr>
          <a:xfrm>
            <a:off x="323007" y="1213631"/>
            <a:ext cx="3103735" cy="507831"/>
          </a:xfrm>
          <a:prstGeom prst="rect">
            <a:avLst/>
          </a:prstGeom>
        </p:spPr>
        <p:txBody>
          <a:bodyPr wrap="non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Signal bayrak : boolean := true;</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Dikdörtgen 6"/>
          <p:cNvSpPr/>
          <p:nvPr/>
        </p:nvSpPr>
        <p:spPr>
          <a:xfrm>
            <a:off x="218430" y="2275459"/>
            <a:ext cx="2939779" cy="369332"/>
          </a:xfrm>
          <a:prstGeom prst="rect">
            <a:avLst/>
          </a:prstGeom>
        </p:spPr>
        <p:txBody>
          <a:bodyPr wrap="none">
            <a:spAutoFit/>
          </a:bodyPr>
          <a:lstStyle/>
          <a:p>
            <a:r>
              <a:rPr lang="tr-TR" b="1" smtClean="0">
                <a:latin typeface="Times New Roman" panose="02020603050405020304" pitchFamily="18" charset="0"/>
                <a:ea typeface="Calibri" panose="020F0502020204030204" pitchFamily="34" charset="0"/>
              </a:rPr>
              <a:t>7. </a:t>
            </a:r>
            <a:r>
              <a:rPr lang="en-US" b="1" smtClean="0">
                <a:latin typeface="Times New Roman" panose="02020603050405020304" pitchFamily="18" charset="0"/>
                <a:ea typeface="Calibri" panose="020F0502020204030204" pitchFamily="34" charset="0"/>
              </a:rPr>
              <a:t>LİSTELEME </a:t>
            </a:r>
            <a:r>
              <a:rPr lang="en-US" b="1">
                <a:latin typeface="Times New Roman" panose="02020603050405020304" pitchFamily="18" charset="0"/>
                <a:ea typeface="Calibri" panose="020F0502020204030204" pitchFamily="34" charset="0"/>
              </a:rPr>
              <a:t>TİPİ(Type)</a:t>
            </a:r>
            <a:endParaRPr lang="tr-TR" b="1"/>
          </a:p>
        </p:txBody>
      </p:sp>
      <p:sp>
        <p:nvSpPr>
          <p:cNvPr id="8" name="Dikdörtgen 7"/>
          <p:cNvSpPr/>
          <p:nvPr/>
        </p:nvSpPr>
        <p:spPr>
          <a:xfrm>
            <a:off x="218430" y="2644791"/>
            <a:ext cx="11700667" cy="507831"/>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Kullanıcının belirlediği olası değerlerdir.Bu tip en çok durum makinasında durumlar için tip belirleme işleminde kullanılır.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Resim 8"/>
          <p:cNvPicPr/>
          <p:nvPr/>
        </p:nvPicPr>
        <p:blipFill>
          <a:blip r:embed="rId2"/>
          <a:stretch>
            <a:fillRect/>
          </a:stretch>
        </p:blipFill>
        <p:spPr>
          <a:xfrm>
            <a:off x="299351" y="3291121"/>
            <a:ext cx="3571875" cy="352425"/>
          </a:xfrm>
          <a:prstGeom prst="rect">
            <a:avLst/>
          </a:prstGeom>
        </p:spPr>
      </p:pic>
      <p:sp>
        <p:nvSpPr>
          <p:cNvPr id="10" name="Dikdörtgen 9"/>
          <p:cNvSpPr/>
          <p:nvPr/>
        </p:nvSpPr>
        <p:spPr>
          <a:xfrm>
            <a:off x="260186" y="3690739"/>
            <a:ext cx="5667001" cy="507831"/>
          </a:xfrm>
          <a:prstGeom prst="rect">
            <a:avLst/>
          </a:prstGeom>
        </p:spPr>
        <p:txBody>
          <a:bodyPr wrap="non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Aşağıda kendi atadığımız tipe değer ataması yapılmaktadır.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Resim 10"/>
          <p:cNvPicPr/>
          <p:nvPr/>
        </p:nvPicPr>
        <p:blipFill>
          <a:blip r:embed="rId3"/>
          <a:stretch>
            <a:fillRect/>
          </a:stretch>
        </p:blipFill>
        <p:spPr>
          <a:xfrm>
            <a:off x="558894" y="4377766"/>
            <a:ext cx="4391025" cy="171450"/>
          </a:xfrm>
          <a:prstGeom prst="rect">
            <a:avLst/>
          </a:prstGeom>
        </p:spPr>
      </p:pic>
      <p:sp>
        <p:nvSpPr>
          <p:cNvPr id="12" name="Dikdörtgen 11"/>
          <p:cNvSpPr/>
          <p:nvPr/>
        </p:nvSpPr>
        <p:spPr>
          <a:xfrm>
            <a:off x="3960109" y="3274214"/>
            <a:ext cx="4782143" cy="369332"/>
          </a:xfrm>
          <a:prstGeom prst="rect">
            <a:avLst/>
          </a:prstGeom>
        </p:spPr>
        <p:txBody>
          <a:bodyPr wrap="none">
            <a:spAutoFit/>
          </a:bodyPr>
          <a:lstStyle/>
          <a:p>
            <a:r>
              <a:rPr lang="tr-TR">
                <a:latin typeface="Times New Roman" panose="02020603050405020304" pitchFamily="18" charset="0"/>
                <a:ea typeface="Calibri" panose="020F0502020204030204" pitchFamily="34" charset="0"/>
              </a:rPr>
              <a:t> </a:t>
            </a:r>
            <a:r>
              <a:rPr lang="en-US">
                <a:latin typeface="Times New Roman" panose="02020603050405020304" pitchFamily="18" charset="0"/>
                <a:ea typeface="Calibri" panose="020F0502020204030204" pitchFamily="34" charset="0"/>
              </a:rPr>
              <a:t>“deger” artık       “t_Kontrol “tipinde bir ifadedir.</a:t>
            </a:r>
            <a:endParaRPr lang="tr-TR"/>
          </a:p>
        </p:txBody>
      </p:sp>
    </p:spTree>
    <p:extLst>
      <p:ext uri="{BB962C8B-B14F-4D97-AF65-F5344CB8AC3E}">
        <p14:creationId xmlns:p14="http://schemas.microsoft.com/office/powerpoint/2010/main" val="237115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24536" y="299115"/>
            <a:ext cx="1223412" cy="369332"/>
          </a:xfrm>
          <a:prstGeom prst="rect">
            <a:avLst/>
          </a:prstGeom>
        </p:spPr>
        <p:txBody>
          <a:bodyPr wrap="none">
            <a:spAutoFit/>
          </a:bodyPr>
          <a:lstStyle/>
          <a:p>
            <a:r>
              <a:rPr lang="tr-TR" b="1" smtClean="0">
                <a:latin typeface="Times New Roman" panose="02020603050405020304" pitchFamily="18" charset="0"/>
                <a:ea typeface="Calibri" panose="020F0502020204030204" pitchFamily="34" charset="0"/>
              </a:rPr>
              <a:t>8. </a:t>
            </a:r>
            <a:r>
              <a:rPr lang="en-US" b="1" smtClean="0">
                <a:latin typeface="Times New Roman" panose="02020603050405020304" pitchFamily="18" charset="0"/>
                <a:ea typeface="Calibri" panose="020F0502020204030204" pitchFamily="34" charset="0"/>
              </a:rPr>
              <a:t>Subtype</a:t>
            </a:r>
            <a:endParaRPr lang="tr-TR" b="1"/>
          </a:p>
        </p:txBody>
      </p:sp>
      <p:sp>
        <p:nvSpPr>
          <p:cNvPr id="5" name="Dikdörtgen 4"/>
          <p:cNvSpPr/>
          <p:nvPr/>
        </p:nvSpPr>
        <p:spPr>
          <a:xfrm>
            <a:off x="424535" y="821736"/>
            <a:ext cx="11175585" cy="388696"/>
          </a:xfrm>
          <a:prstGeom prst="rect">
            <a:avLst/>
          </a:prstGeom>
        </p:spPr>
        <p:txBody>
          <a:bodyPr wrap="square">
            <a:spAutoFit/>
          </a:bodyPr>
          <a:lstStyle/>
          <a:p>
            <a:pPr>
              <a:lnSpc>
                <a:spcPct val="107000"/>
              </a:lnSpc>
              <a:spcAft>
                <a:spcPts val="0"/>
              </a:spcAft>
            </a:pPr>
            <a:r>
              <a:rPr lang="en-US">
                <a:latin typeface="Times New Roman" panose="02020603050405020304" pitchFamily="18" charset="0"/>
                <a:ea typeface="Calibri" panose="020F0502020204030204" pitchFamily="34" charset="0"/>
                <a:cs typeface="Times New Roman" panose="02020603050405020304" pitchFamily="18" charset="0"/>
              </a:rPr>
              <a:t>A constraint version of an existing type. Type var olan bir türden kısıtlar kullanarak yeni bir tür yaratmak için kullanılır.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p:cNvPicPr/>
          <p:nvPr/>
        </p:nvPicPr>
        <p:blipFill>
          <a:blip r:embed="rId2"/>
          <a:stretch>
            <a:fillRect/>
          </a:stretch>
        </p:blipFill>
        <p:spPr>
          <a:xfrm>
            <a:off x="1365819" y="1470047"/>
            <a:ext cx="3105150" cy="1228725"/>
          </a:xfrm>
          <a:prstGeom prst="rect">
            <a:avLst/>
          </a:prstGeom>
          <a:ln>
            <a:solidFill>
              <a:schemeClr val="bg1">
                <a:lumMod val="50000"/>
              </a:schemeClr>
            </a:solidFill>
          </a:ln>
        </p:spPr>
      </p:pic>
      <p:sp>
        <p:nvSpPr>
          <p:cNvPr id="7" name="Dikdörtgen 6"/>
          <p:cNvSpPr/>
          <p:nvPr/>
        </p:nvSpPr>
        <p:spPr>
          <a:xfrm>
            <a:off x="514883" y="2958387"/>
            <a:ext cx="1759969" cy="507831"/>
          </a:xfrm>
          <a:prstGeom prst="rect">
            <a:avLst/>
          </a:prstGeom>
        </p:spPr>
        <p:txBody>
          <a:bodyPr wrap="none">
            <a:spAutoFit/>
          </a:bodyPr>
          <a:lstStyle/>
          <a:p>
            <a:pPr>
              <a:lnSpc>
                <a:spcPct val="150000"/>
              </a:lnSpc>
              <a:spcBef>
                <a:spcPts val="800"/>
              </a:spcBef>
              <a:spcAft>
                <a:spcPts val="0"/>
              </a:spcAft>
            </a:pPr>
            <a:r>
              <a:rPr lang="tr-TR" b="1" smtClean="0">
                <a:latin typeface="Times New Roman" panose="02020603050405020304" pitchFamily="18" charset="0"/>
                <a:ea typeface="Times New Roman" panose="02020603050405020304" pitchFamily="18" charset="0"/>
                <a:cs typeface="Times New Roman" panose="02020603050405020304" pitchFamily="18" charset="0"/>
              </a:rPr>
              <a:t>9. </a:t>
            </a:r>
            <a:r>
              <a:rPr lang="en-US" b="1" smtClean="0">
                <a:latin typeface="Times New Roman" panose="02020603050405020304" pitchFamily="18" charset="0"/>
                <a:ea typeface="Times New Roman" panose="02020603050405020304" pitchFamily="18" charset="0"/>
                <a:cs typeface="Times New Roman" panose="02020603050405020304" pitchFamily="18" charset="0"/>
              </a:rPr>
              <a:t>Records </a:t>
            </a:r>
            <a:r>
              <a:rPr lang="en-US" b="1">
                <a:latin typeface="Times New Roman" panose="02020603050405020304" pitchFamily="18" charset="0"/>
                <a:ea typeface="Times New Roman" panose="02020603050405020304" pitchFamily="18" charset="0"/>
                <a:cs typeface="Times New Roman" panose="02020603050405020304" pitchFamily="18" charset="0"/>
              </a:rPr>
              <a:t>Type</a:t>
            </a:r>
            <a:endParaRPr lang="tr-TR"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Dikdörtgen 7"/>
          <p:cNvSpPr/>
          <p:nvPr/>
        </p:nvSpPr>
        <p:spPr>
          <a:xfrm>
            <a:off x="1144772" y="3336030"/>
            <a:ext cx="9338930" cy="3308598"/>
          </a:xfrm>
          <a:prstGeom prst="rect">
            <a:avLst/>
          </a:prstGeom>
        </p:spPr>
        <p:txBody>
          <a:bodyPr wrap="square">
            <a:spAutoFit/>
          </a:bodyPr>
          <a:lstStyle/>
          <a:p>
            <a:pPr marL="342900" lvl="0" indent="-342900">
              <a:lnSpc>
                <a:spcPct val="150000"/>
              </a:lnSpc>
              <a:spcAft>
                <a:spcPts val="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Record , object oriented programming’deki class ve objeleri yaratmaya yarayan bir tiptir.Classlar yaratılarak , onlardan objeler türetilebilir.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Böylece aynı tipte birden fazla değişken yaratmaktansa 1 tane değişken tipi yaratılıp objeler türetilebilir.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Symbol" panose="05050102010706020507" pitchFamily="18" charset="2"/>
              <a:buChar char=""/>
            </a:pP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Synthesizable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12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A record consists of elements which may be of the same type or differrent types</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12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Used to group elements of possibly different types into a single VHDL object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12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Elements are indexed via field names</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52081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0" y="272397"/>
            <a:ext cx="3630033" cy="507831"/>
          </a:xfrm>
          <a:prstGeom prst="rect">
            <a:avLst/>
          </a:prstGeom>
        </p:spPr>
        <p:txBody>
          <a:bodyPr wrap="none">
            <a:spAutoFit/>
          </a:bodyPr>
          <a:lstStyle/>
          <a:p>
            <a:pPr marL="457200">
              <a:lnSpc>
                <a:spcPct val="150000"/>
              </a:lnSpc>
              <a:spcAft>
                <a:spcPts val="0"/>
              </a:spcAft>
            </a:pPr>
            <a:r>
              <a:rPr lang="en-US" b="1">
                <a:latin typeface="Times New Roman" panose="02020603050405020304" pitchFamily="18" charset="0"/>
                <a:ea typeface="Calibri" panose="020F0502020204030204" pitchFamily="34" charset="0"/>
                <a:cs typeface="Times New Roman" panose="02020603050405020304" pitchFamily="18" charset="0"/>
              </a:rPr>
              <a:t>MusicTrack Class Declaration</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987831" y="981850"/>
            <a:ext cx="2390775" cy="1343025"/>
          </a:xfrm>
          <a:prstGeom prst="rect">
            <a:avLst/>
          </a:prstGeom>
          <a:ln>
            <a:solidFill>
              <a:schemeClr val="bg1">
                <a:lumMod val="50000"/>
              </a:schemeClr>
            </a:solidFill>
          </a:ln>
        </p:spPr>
      </p:pic>
      <p:sp>
        <p:nvSpPr>
          <p:cNvPr id="6" name="Dikdörtgen 5"/>
          <p:cNvSpPr/>
          <p:nvPr/>
        </p:nvSpPr>
        <p:spPr>
          <a:xfrm>
            <a:off x="419622" y="2639229"/>
            <a:ext cx="4314001" cy="388696"/>
          </a:xfrm>
          <a:prstGeom prst="rect">
            <a:avLst/>
          </a:prstGeom>
        </p:spPr>
        <p:txBody>
          <a:bodyPr wrap="none">
            <a:spAutoFit/>
          </a:bodyPr>
          <a:lstStyle/>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How to use and assign values to record type;</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Dikdörtgen 6"/>
          <p:cNvSpPr/>
          <p:nvPr/>
        </p:nvSpPr>
        <p:spPr>
          <a:xfrm>
            <a:off x="5794099" y="526312"/>
            <a:ext cx="646331" cy="388696"/>
          </a:xfrm>
          <a:prstGeom prst="rect">
            <a:avLst/>
          </a:prstGeom>
        </p:spPr>
        <p:txBody>
          <a:bodyPr wrap="none">
            <a:spAutoFit/>
          </a:bodyPr>
          <a:lstStyle/>
          <a:p>
            <a:pPr>
              <a:lnSpc>
                <a:spcPct val="107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Ex1:</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Resim 7"/>
          <p:cNvPicPr/>
          <p:nvPr/>
        </p:nvPicPr>
        <p:blipFill>
          <a:blip r:embed="rId3"/>
          <a:stretch>
            <a:fillRect/>
          </a:stretch>
        </p:blipFill>
        <p:spPr>
          <a:xfrm>
            <a:off x="6975721" y="526312"/>
            <a:ext cx="3257550" cy="2781300"/>
          </a:xfrm>
          <a:prstGeom prst="rect">
            <a:avLst/>
          </a:prstGeom>
        </p:spPr>
      </p:pic>
      <p:sp>
        <p:nvSpPr>
          <p:cNvPr id="9" name="Dikdörtgen 8"/>
          <p:cNvSpPr/>
          <p:nvPr/>
        </p:nvSpPr>
        <p:spPr>
          <a:xfrm>
            <a:off x="8351862" y="3435720"/>
            <a:ext cx="505267" cy="369332"/>
          </a:xfrm>
          <a:prstGeom prst="rect">
            <a:avLst/>
          </a:prstGeom>
        </p:spPr>
        <p:txBody>
          <a:bodyPr wrap="none">
            <a:spAutoFit/>
          </a:bodyPr>
          <a:lstStyle/>
          <a:p>
            <a:r>
              <a:rPr lang="en-US">
                <a:latin typeface="Times New Roman" panose="02020603050405020304" pitchFamily="18" charset="0"/>
                <a:ea typeface="Calibri" panose="020F0502020204030204" pitchFamily="34" charset="0"/>
              </a:rPr>
              <a:t>OR</a:t>
            </a:r>
            <a:endParaRPr lang="tr-TR"/>
          </a:p>
        </p:txBody>
      </p:sp>
      <p:pic>
        <p:nvPicPr>
          <p:cNvPr id="10" name="Resim 9"/>
          <p:cNvPicPr/>
          <p:nvPr/>
        </p:nvPicPr>
        <p:blipFill>
          <a:blip r:embed="rId4"/>
          <a:stretch>
            <a:fillRect/>
          </a:stretch>
        </p:blipFill>
        <p:spPr>
          <a:xfrm>
            <a:off x="7252166" y="4057096"/>
            <a:ext cx="3209925" cy="1019175"/>
          </a:xfrm>
          <a:prstGeom prst="rect">
            <a:avLst/>
          </a:prstGeom>
        </p:spPr>
      </p:pic>
    </p:spTree>
    <p:extLst>
      <p:ext uri="{BB962C8B-B14F-4D97-AF65-F5344CB8AC3E}">
        <p14:creationId xmlns:p14="http://schemas.microsoft.com/office/powerpoint/2010/main" val="38345100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18332" y="172475"/>
            <a:ext cx="646331" cy="388696"/>
          </a:xfrm>
          <a:prstGeom prst="rect">
            <a:avLst/>
          </a:prstGeom>
        </p:spPr>
        <p:txBody>
          <a:bodyPr wrap="none">
            <a:spAutoFit/>
          </a:bodyPr>
          <a:lstStyle/>
          <a:p>
            <a:pPr>
              <a:lnSpc>
                <a:spcPct val="107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Ex2:</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Dikdörtgen 4"/>
          <p:cNvSpPr/>
          <p:nvPr/>
        </p:nvSpPr>
        <p:spPr>
          <a:xfrm>
            <a:off x="453655" y="561171"/>
            <a:ext cx="11380381" cy="923330"/>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Bu örnekte FIFO_record adında bir class yaratılmış ve FIFO1, FIFO2 ve FIFO3 adında objeler yaratılarak birden fazla sinyal tanıtma işleminden kurtulmuş olduk.</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p:cNvPicPr>
            <a:picLocks noChangeAspect="1"/>
          </p:cNvPicPr>
          <p:nvPr/>
        </p:nvPicPr>
        <p:blipFill>
          <a:blip r:embed="rId2"/>
          <a:stretch>
            <a:fillRect/>
          </a:stretch>
        </p:blipFill>
        <p:spPr>
          <a:xfrm>
            <a:off x="2677965" y="1613269"/>
            <a:ext cx="6772275" cy="4248150"/>
          </a:xfrm>
          <a:prstGeom prst="rect">
            <a:avLst/>
          </a:prstGeom>
        </p:spPr>
      </p:pic>
      <p:pic>
        <p:nvPicPr>
          <p:cNvPr id="7" name="Resim 6"/>
          <p:cNvPicPr/>
          <p:nvPr/>
        </p:nvPicPr>
        <p:blipFill>
          <a:blip r:embed="rId3"/>
          <a:stretch>
            <a:fillRect/>
          </a:stretch>
        </p:blipFill>
        <p:spPr>
          <a:xfrm>
            <a:off x="7073752" y="3403969"/>
            <a:ext cx="4752975" cy="666750"/>
          </a:xfrm>
          <a:prstGeom prst="rect">
            <a:avLst/>
          </a:prstGeom>
        </p:spPr>
      </p:pic>
    </p:spTree>
    <p:extLst>
      <p:ext uri="{BB962C8B-B14F-4D97-AF65-F5344CB8AC3E}">
        <p14:creationId xmlns:p14="http://schemas.microsoft.com/office/powerpoint/2010/main" val="3065588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57651" y="192790"/>
            <a:ext cx="1849994" cy="369332"/>
          </a:xfrm>
          <a:prstGeom prst="rect">
            <a:avLst/>
          </a:prstGeom>
        </p:spPr>
        <p:txBody>
          <a:bodyPr wrap="none">
            <a:spAutoFit/>
          </a:bodyPr>
          <a:lstStyle/>
          <a:p>
            <a:r>
              <a:rPr lang="tr-TR" b="1" smtClean="0">
                <a:latin typeface="Times New Roman" panose="02020603050405020304" pitchFamily="18" charset="0"/>
                <a:ea typeface="Calibri" panose="020F0502020204030204" pitchFamily="34" charset="0"/>
              </a:rPr>
              <a:t>10. </a:t>
            </a:r>
            <a:r>
              <a:rPr lang="en-US" b="1" smtClean="0">
                <a:latin typeface="Times New Roman" panose="02020603050405020304" pitchFamily="18" charset="0"/>
                <a:ea typeface="Calibri" panose="020F0502020204030204" pitchFamily="34" charset="0"/>
              </a:rPr>
              <a:t>ARRAY </a:t>
            </a:r>
            <a:r>
              <a:rPr lang="en-US" b="1">
                <a:latin typeface="Times New Roman" panose="02020603050405020304" pitchFamily="18" charset="0"/>
                <a:ea typeface="Calibri" panose="020F0502020204030204" pitchFamily="34" charset="0"/>
              </a:rPr>
              <a:t>TİPİ</a:t>
            </a:r>
            <a:endParaRPr lang="tr-TR" b="1"/>
          </a:p>
        </p:txBody>
      </p:sp>
      <p:pic>
        <p:nvPicPr>
          <p:cNvPr id="5" name="Resim 4"/>
          <p:cNvPicPr>
            <a:picLocks noChangeAspect="1"/>
          </p:cNvPicPr>
          <p:nvPr/>
        </p:nvPicPr>
        <p:blipFill>
          <a:blip r:embed="rId2"/>
          <a:stretch>
            <a:fillRect/>
          </a:stretch>
        </p:blipFill>
        <p:spPr>
          <a:xfrm>
            <a:off x="1001564" y="869433"/>
            <a:ext cx="6467475" cy="3524250"/>
          </a:xfrm>
          <a:prstGeom prst="rect">
            <a:avLst/>
          </a:prstGeom>
        </p:spPr>
      </p:pic>
      <p:sp>
        <p:nvSpPr>
          <p:cNvPr id="6" name="Dikdörtgen 5"/>
          <p:cNvSpPr/>
          <p:nvPr/>
        </p:nvSpPr>
        <p:spPr>
          <a:xfrm>
            <a:off x="818707" y="765544"/>
            <a:ext cx="1988288" cy="8825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p:cNvSpPr/>
          <p:nvPr/>
        </p:nvSpPr>
        <p:spPr>
          <a:xfrm>
            <a:off x="662763" y="4056320"/>
            <a:ext cx="1988288" cy="8825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321469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01201" y="166071"/>
            <a:ext cx="2288127" cy="507831"/>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Assignment of Vector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1155803" y="802426"/>
            <a:ext cx="3067050" cy="1000125"/>
          </a:xfrm>
          <a:prstGeom prst="rect">
            <a:avLst/>
          </a:prstGeom>
          <a:ln>
            <a:solidFill>
              <a:schemeClr val="bg1">
                <a:lumMod val="50000"/>
              </a:schemeClr>
            </a:solidFill>
          </a:ln>
        </p:spPr>
      </p:pic>
      <p:pic>
        <p:nvPicPr>
          <p:cNvPr id="6" name="Resim 5"/>
          <p:cNvPicPr/>
          <p:nvPr/>
        </p:nvPicPr>
        <p:blipFill>
          <a:blip r:embed="rId3"/>
          <a:stretch>
            <a:fillRect/>
          </a:stretch>
        </p:blipFill>
        <p:spPr>
          <a:xfrm>
            <a:off x="1545264" y="1931075"/>
            <a:ext cx="2047875" cy="209550"/>
          </a:xfrm>
          <a:prstGeom prst="rect">
            <a:avLst/>
          </a:prstGeom>
        </p:spPr>
      </p:pic>
      <p:pic>
        <p:nvPicPr>
          <p:cNvPr id="7" name="Resim 6"/>
          <p:cNvPicPr>
            <a:picLocks noChangeAspect="1"/>
          </p:cNvPicPr>
          <p:nvPr/>
        </p:nvPicPr>
        <p:blipFill>
          <a:blip r:embed="rId4"/>
          <a:stretch>
            <a:fillRect/>
          </a:stretch>
        </p:blipFill>
        <p:spPr>
          <a:xfrm>
            <a:off x="1155803" y="2140625"/>
            <a:ext cx="6677025" cy="3400425"/>
          </a:xfrm>
          <a:prstGeom prst="rect">
            <a:avLst/>
          </a:prstGeom>
        </p:spPr>
      </p:pic>
    </p:spTree>
    <p:extLst>
      <p:ext uri="{BB962C8B-B14F-4D97-AF65-F5344CB8AC3E}">
        <p14:creationId xmlns:p14="http://schemas.microsoft.com/office/powerpoint/2010/main" val="28994145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67337" y="155439"/>
            <a:ext cx="3959354" cy="507831"/>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Constraint – Unconstraint Type Array</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Dikdörtgen 4"/>
          <p:cNvSpPr/>
          <p:nvPr/>
        </p:nvSpPr>
        <p:spPr>
          <a:xfrm>
            <a:off x="953385" y="720484"/>
            <a:ext cx="9498420" cy="3181384"/>
          </a:xfrm>
          <a:prstGeom prst="rect">
            <a:avLst/>
          </a:prstGeom>
        </p:spPr>
        <p:txBody>
          <a:bodyPr wrap="square">
            <a:spAutoFit/>
          </a:bodyPr>
          <a:lstStyle/>
          <a:p>
            <a:pPr>
              <a:lnSpc>
                <a:spcPct val="107000"/>
              </a:lnSpc>
              <a:spcAft>
                <a:spcPts val="800"/>
              </a:spcAft>
            </a:pPr>
            <a:r>
              <a:rPr lang="en-US">
                <a:solidFill>
                  <a:srgbClr val="FF0000"/>
                </a:solidFill>
                <a:latin typeface="Courier New" panose="02070309020205020404" pitchFamily="49" charset="0"/>
                <a:ea typeface="Calibri" panose="020F0502020204030204" pitchFamily="34" charset="0"/>
                <a:cs typeface="Courier New" panose="02070309020205020404" pitchFamily="49" charset="0"/>
              </a:rPr>
              <a:t>-- Constraint version</a:t>
            </a:r>
            <a:endParaRPr lang="tr-TR" sz="24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Here ROM is hard wired(fixed sized)</a:t>
            </a:r>
            <a:endParaRPr lang="tr-TR" sz="24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type</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ROM</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is</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array</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FF8000"/>
                </a:solidFill>
                <a:latin typeface="Courier New" panose="02070309020205020404" pitchFamily="49" charset="0"/>
                <a:ea typeface="Calibri" panose="020F0502020204030204" pitchFamily="34" charset="0"/>
                <a:cs typeface="Courier New" panose="02070309020205020404" pitchFamily="49" charset="0"/>
              </a:rPr>
              <a:t>0</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to</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FF8000"/>
                </a:solidFill>
                <a:latin typeface="Courier New" panose="02070309020205020404" pitchFamily="49" charset="0"/>
                <a:ea typeface="Calibri" panose="020F0502020204030204" pitchFamily="34" charset="0"/>
                <a:cs typeface="Courier New" panose="02070309020205020404" pitchFamily="49" charset="0"/>
              </a:rPr>
              <a:t>1</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of</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8000FF"/>
                </a:solidFill>
                <a:latin typeface="Courier New" panose="02070309020205020404" pitchFamily="49" charset="0"/>
                <a:ea typeface="Calibri" panose="020F0502020204030204" pitchFamily="34" charset="0"/>
                <a:cs typeface="Courier New" panose="02070309020205020404" pitchFamily="49" charset="0"/>
              </a:rPr>
              <a:t>std_logic_vector</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FF8000"/>
                </a:solidFill>
                <a:latin typeface="Courier New" panose="02070309020205020404" pitchFamily="49" charset="0"/>
                <a:ea typeface="Calibri" panose="020F0502020204030204" pitchFamily="34" charset="0"/>
                <a:cs typeface="Courier New" panose="02070309020205020404" pitchFamily="49" charset="0"/>
              </a:rPr>
              <a:t>7</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downto</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FF8000"/>
                </a:solidFill>
                <a:latin typeface="Courier New" panose="02070309020205020404" pitchFamily="49" charset="0"/>
                <a:ea typeface="Calibri" panose="020F0502020204030204" pitchFamily="34" charset="0"/>
                <a:cs typeface="Courier New" panose="02070309020205020404" pitchFamily="49" charset="0"/>
              </a:rPr>
              <a:t>0</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endParaRPr lang="tr-TR" sz="24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constant</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ROM1</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ROM</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x</a:t>
            </a:r>
            <a:r>
              <a:rPr lang="en-US">
                <a:solidFill>
                  <a:srgbClr val="808080"/>
                </a:solidFill>
                <a:latin typeface="Courier New" panose="02070309020205020404" pitchFamily="49" charset="0"/>
                <a:ea typeface="Calibri" panose="020F0502020204030204" pitchFamily="34" charset="0"/>
                <a:cs typeface="Courier New" panose="02070309020205020404" pitchFamily="49" charset="0"/>
              </a:rPr>
              <a:t>"ab"</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x</a:t>
            </a:r>
            <a:r>
              <a:rPr lang="en-US">
                <a:solidFill>
                  <a:srgbClr val="808080"/>
                </a:solidFill>
                <a:latin typeface="Courier New" panose="02070309020205020404" pitchFamily="49" charset="0"/>
                <a:ea typeface="Calibri" panose="020F0502020204030204" pitchFamily="34" charset="0"/>
                <a:cs typeface="Courier New" panose="02070309020205020404" pitchFamily="49" charset="0"/>
              </a:rPr>
              <a:t>"12"</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endParaRPr lang="tr-TR" sz="24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a:solidFill>
                  <a:srgbClr val="FF0000"/>
                </a:solidFill>
                <a:latin typeface="Courier New" panose="02070309020205020404" pitchFamily="49" charset="0"/>
                <a:ea typeface="Calibri" panose="020F0502020204030204" pitchFamily="34" charset="0"/>
                <a:cs typeface="Courier New" panose="02070309020205020404" pitchFamily="49" charset="0"/>
              </a:rPr>
              <a:t>-- Unconstraint version</a:t>
            </a:r>
            <a:endParaRPr lang="tr-TR" sz="24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Here ROM depth can be changed.</a:t>
            </a:r>
            <a:endParaRPr lang="tr-TR" sz="24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type</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ROM</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is</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array</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8000FF"/>
                </a:solidFill>
                <a:latin typeface="Courier New" panose="02070309020205020404" pitchFamily="49" charset="0"/>
                <a:ea typeface="Calibri" panose="020F0502020204030204" pitchFamily="34" charset="0"/>
                <a:cs typeface="Courier New" panose="02070309020205020404" pitchFamily="49" charset="0"/>
              </a:rPr>
              <a:t>NATURAL</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range</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&lt;&gt;)</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of</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8000FF"/>
                </a:solidFill>
                <a:latin typeface="Courier New" panose="02070309020205020404" pitchFamily="49" charset="0"/>
                <a:ea typeface="Calibri" panose="020F0502020204030204" pitchFamily="34" charset="0"/>
                <a:cs typeface="Courier New" panose="02070309020205020404" pitchFamily="49" charset="0"/>
              </a:rPr>
              <a:t>std_logic_vector</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FF8000"/>
                </a:solidFill>
                <a:latin typeface="Courier New" panose="02070309020205020404" pitchFamily="49" charset="0"/>
                <a:ea typeface="Calibri" panose="020F0502020204030204" pitchFamily="34" charset="0"/>
                <a:cs typeface="Courier New" panose="02070309020205020404" pitchFamily="49" charset="0"/>
              </a:rPr>
              <a:t>7</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downto</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FF8000"/>
                </a:solidFill>
                <a:latin typeface="Courier New" panose="02070309020205020404" pitchFamily="49" charset="0"/>
                <a:ea typeface="Calibri" panose="020F0502020204030204" pitchFamily="34" charset="0"/>
                <a:cs typeface="Courier New" panose="02070309020205020404" pitchFamily="49" charset="0"/>
              </a:rPr>
              <a:t>0</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endParaRPr lang="tr-TR" sz="24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constant</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ROM2</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ROM</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FF8000"/>
                </a:solidFill>
                <a:latin typeface="Courier New" panose="02070309020205020404" pitchFamily="49" charset="0"/>
                <a:ea typeface="Calibri" panose="020F0502020204030204" pitchFamily="34" charset="0"/>
                <a:cs typeface="Courier New" panose="02070309020205020404" pitchFamily="49" charset="0"/>
              </a:rPr>
              <a:t>0</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to</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FF8000"/>
                </a:solidFill>
                <a:latin typeface="Courier New" panose="02070309020205020404" pitchFamily="49" charset="0"/>
                <a:ea typeface="Calibri" panose="020F0502020204030204" pitchFamily="34" charset="0"/>
                <a:cs typeface="Courier New" panose="02070309020205020404" pitchFamily="49" charset="0"/>
              </a:rPr>
              <a:t>3</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x</a:t>
            </a:r>
            <a:r>
              <a:rPr lang="en-US">
                <a:solidFill>
                  <a:srgbClr val="808080"/>
                </a:solidFill>
                <a:latin typeface="Courier New" panose="02070309020205020404" pitchFamily="49" charset="0"/>
                <a:ea typeface="Calibri" panose="020F0502020204030204" pitchFamily="34" charset="0"/>
                <a:cs typeface="Courier New" panose="02070309020205020404" pitchFamily="49" charset="0"/>
              </a:rPr>
              <a:t>"ab"</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x</a:t>
            </a:r>
            <a:r>
              <a:rPr lang="en-US">
                <a:solidFill>
                  <a:srgbClr val="808080"/>
                </a:solidFill>
                <a:latin typeface="Courier New" panose="02070309020205020404" pitchFamily="49" charset="0"/>
                <a:ea typeface="Calibri" panose="020F0502020204030204" pitchFamily="34" charset="0"/>
                <a:cs typeface="Courier New" panose="02070309020205020404" pitchFamily="49" charset="0"/>
              </a:rPr>
              <a:t>"12"</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x</a:t>
            </a:r>
            <a:r>
              <a:rPr lang="en-US">
                <a:solidFill>
                  <a:srgbClr val="808080"/>
                </a:solidFill>
                <a:latin typeface="Courier New" panose="02070309020205020404" pitchFamily="49" charset="0"/>
                <a:ea typeface="Calibri" panose="020F0502020204030204" pitchFamily="34" charset="0"/>
                <a:cs typeface="Courier New" panose="02070309020205020404" pitchFamily="49" charset="0"/>
              </a:rPr>
              <a:t>"98"</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x</a:t>
            </a:r>
            <a:r>
              <a:rPr lang="en-US">
                <a:solidFill>
                  <a:srgbClr val="808080"/>
                </a:solidFill>
                <a:latin typeface="Courier New" panose="02070309020205020404" pitchFamily="49" charset="0"/>
                <a:ea typeface="Calibri" panose="020F0502020204030204" pitchFamily="34" charset="0"/>
                <a:cs typeface="Courier New" panose="02070309020205020404" pitchFamily="49" charset="0"/>
              </a:rPr>
              <a:t>"cd"</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endParaRPr lang="tr-TR"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155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535649" y="240499"/>
            <a:ext cx="1742785" cy="507831"/>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Array Subtypes</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Dikdörtgen 4"/>
          <p:cNvSpPr/>
          <p:nvPr/>
        </p:nvSpPr>
        <p:spPr>
          <a:xfrm>
            <a:off x="535649" y="845725"/>
            <a:ext cx="11213328" cy="923330"/>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Örneğin 8 bitlik bir data bus olsun. Her yerde std_logic_vector (7 downto 0) yazmak yerine aşağıdaki tasarımla daha okunur kod yazılabilir.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Dikdörtgen 5"/>
          <p:cNvSpPr/>
          <p:nvPr/>
        </p:nvSpPr>
        <p:spPr>
          <a:xfrm>
            <a:off x="655675" y="1972593"/>
            <a:ext cx="9381460" cy="787652"/>
          </a:xfrm>
          <a:prstGeom prst="rect">
            <a:avLst/>
          </a:prstGeom>
        </p:spPr>
        <p:txBody>
          <a:bodyPr wrap="square">
            <a:spAutoFit/>
          </a:bodyPr>
          <a:lstStyle/>
          <a:p>
            <a:pPr>
              <a:lnSpc>
                <a:spcPct val="107000"/>
              </a:lnSpc>
              <a:spcAft>
                <a:spcPts val="800"/>
              </a:spcAft>
            </a:pP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subtype</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DataBus</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is</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8000FF"/>
                </a:solidFill>
                <a:latin typeface="Courier New" panose="02070309020205020404" pitchFamily="49" charset="0"/>
                <a:ea typeface="Calibri" panose="020F0502020204030204" pitchFamily="34" charset="0"/>
                <a:cs typeface="Courier New" panose="02070309020205020404" pitchFamily="49" charset="0"/>
              </a:rPr>
              <a:t>std_logic_vector</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FF8000"/>
                </a:solidFill>
                <a:latin typeface="Courier New" panose="02070309020205020404" pitchFamily="49" charset="0"/>
                <a:ea typeface="Calibri" panose="020F0502020204030204" pitchFamily="34" charset="0"/>
                <a:cs typeface="Courier New" panose="02070309020205020404" pitchFamily="49" charset="0"/>
              </a:rPr>
              <a:t>7</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downto</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FF8000"/>
                </a:solidFill>
                <a:latin typeface="Courier New" panose="02070309020205020404" pitchFamily="49" charset="0"/>
                <a:ea typeface="Calibri" panose="020F0502020204030204" pitchFamily="34" charset="0"/>
                <a:cs typeface="Courier New" panose="02070309020205020404" pitchFamily="49" charset="0"/>
              </a:rPr>
              <a:t>0</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endParaRPr lang="tr-TR" sz="24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b="1">
                <a:solidFill>
                  <a:srgbClr val="0000FF"/>
                </a:solidFill>
                <a:latin typeface="Courier New" panose="02070309020205020404" pitchFamily="49" charset="0"/>
                <a:ea typeface="Calibri" panose="020F0502020204030204" pitchFamily="34" charset="0"/>
                <a:cs typeface="Courier New" panose="02070309020205020404" pitchFamily="49" charset="0"/>
              </a:rPr>
              <a:t>signal</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A</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B</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r>
              <a:rPr lang="en-US" sz="1600">
                <a:solidFill>
                  <a:srgbClr val="000000"/>
                </a:solidFill>
                <a:latin typeface="Courier New" panose="02070309020205020404" pitchFamily="49" charset="0"/>
                <a:ea typeface="Calibri" panose="020F0502020204030204" pitchFamily="34" charset="0"/>
                <a:cs typeface="Courier New" panose="02070309020205020404" pitchFamily="49" charset="0"/>
              </a:rPr>
              <a:t> </a:t>
            </a:r>
            <a:r>
              <a:rPr lang="en-US">
                <a:solidFill>
                  <a:srgbClr val="000000"/>
                </a:solidFill>
                <a:latin typeface="Courier New" panose="02070309020205020404" pitchFamily="49" charset="0"/>
                <a:ea typeface="Calibri" panose="020F0502020204030204" pitchFamily="34" charset="0"/>
                <a:cs typeface="Courier New" panose="02070309020205020404" pitchFamily="49" charset="0"/>
              </a:rPr>
              <a:t>DataBus</a:t>
            </a:r>
            <a:r>
              <a:rPr lang="en-US" b="1">
                <a:solidFill>
                  <a:srgbClr val="000080"/>
                </a:solidFill>
                <a:latin typeface="Courier New" panose="02070309020205020404" pitchFamily="49" charset="0"/>
                <a:ea typeface="Calibri" panose="020F0502020204030204" pitchFamily="34" charset="0"/>
                <a:cs typeface="Courier New" panose="02070309020205020404" pitchFamily="49" charset="0"/>
              </a:rPr>
              <a:t>;</a:t>
            </a:r>
            <a:endParaRPr lang="tr-TR"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3774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50141" y="241848"/>
            <a:ext cx="2339102" cy="507831"/>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Assignment of Matrix</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Dikdörtgen 4"/>
          <p:cNvSpPr/>
          <p:nvPr/>
        </p:nvSpPr>
        <p:spPr>
          <a:xfrm>
            <a:off x="570614" y="749679"/>
            <a:ext cx="10816856" cy="4048416"/>
          </a:xfrm>
          <a:prstGeom prst="rect">
            <a:avLst/>
          </a:prstGeom>
        </p:spPr>
        <p:txBody>
          <a:bodyPr wrap="square">
            <a:spAutoFit/>
          </a:bodyPr>
          <a:lstStyle/>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Clk’un yükselen kenarında Matrix’in bütün değerlerini aynı anda arttıran kod tasarımı.</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architecture</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Behavioral</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of</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lab1</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is</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signal</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cnt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integer</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type</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t_matrix</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is</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array</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to</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7</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to</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7</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of</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8000FF"/>
                </a:solidFill>
                <a:latin typeface="Courier New" panose="02070309020205020404" pitchFamily="49" charset="0"/>
                <a:ea typeface="Times New Roman" panose="02020603050405020304" pitchFamily="18" charset="0"/>
                <a:cs typeface="Times New Roman" panose="02020603050405020304" pitchFamily="18" charset="0"/>
              </a:rPr>
              <a:t>integer</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signal</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matrixSig</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t_matrix</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others</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others</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begin</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process</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i_clk</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variable</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matrix</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t_matrix</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others</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others</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=&gt;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begin</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b="1">
                <a:solidFill>
                  <a:srgbClr val="0080FF"/>
                </a:solidFill>
                <a:latin typeface="Courier New" panose="02070309020205020404" pitchFamily="49" charset="0"/>
                <a:ea typeface="Times New Roman" panose="02020603050405020304" pitchFamily="18" charset="0"/>
                <a:cs typeface="Times New Roman" panose="02020603050405020304" pitchFamily="18" charset="0"/>
              </a:rPr>
              <a:t>rising_edge</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i_clk</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then</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cnt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cnt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Y</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in</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to</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7</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loop</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for</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X</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in</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0</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to</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7</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loop</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matrix</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Y</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X</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cnt</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loop</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loop</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if</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matrixSig</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&lt;=</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matrix</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en-US" sz="11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2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process</a:t>
            </a:r>
            <a:r>
              <a:rPr lang="en-US" sz="12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p:cNvPicPr/>
          <p:nvPr/>
        </p:nvPicPr>
        <p:blipFill>
          <a:blip r:embed="rId2"/>
          <a:stretch>
            <a:fillRect/>
          </a:stretch>
        </p:blipFill>
        <p:spPr>
          <a:xfrm>
            <a:off x="6175411" y="3124701"/>
            <a:ext cx="5114925" cy="2181225"/>
          </a:xfrm>
          <a:prstGeom prst="rect">
            <a:avLst/>
          </a:prstGeom>
          <a:ln>
            <a:solidFill>
              <a:schemeClr val="bg1">
                <a:lumMod val="50000"/>
              </a:schemeClr>
            </a:solidFill>
          </a:ln>
        </p:spPr>
      </p:pic>
    </p:spTree>
    <p:extLst>
      <p:ext uri="{BB962C8B-B14F-4D97-AF65-F5344CB8AC3E}">
        <p14:creationId xmlns:p14="http://schemas.microsoft.com/office/powerpoint/2010/main" val="39344906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64288" y="343635"/>
            <a:ext cx="9753599" cy="906787"/>
          </a:xfrm>
          <a:prstGeom prst="rect">
            <a:avLst/>
          </a:prstGeom>
        </p:spPr>
        <p:txBody>
          <a:bodyPr wrap="square">
            <a:spAutoFit/>
          </a:bodyPr>
          <a:lstStyle/>
          <a:p>
            <a:pPr>
              <a:lnSpc>
                <a:spcPct val="107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ROM example: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Bu örnekte “rom” tipinde bir değişken yaratılmış, bu değişkenin bir array olması sağlanmıştır.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859908" y="1381900"/>
            <a:ext cx="4305300" cy="1457325"/>
          </a:xfrm>
          <a:prstGeom prst="rect">
            <a:avLst/>
          </a:prstGeom>
          <a:ln>
            <a:noFill/>
          </a:ln>
        </p:spPr>
      </p:pic>
      <p:sp>
        <p:nvSpPr>
          <p:cNvPr id="6" name="Dikdörtgen 5"/>
          <p:cNvSpPr/>
          <p:nvPr/>
        </p:nvSpPr>
        <p:spPr>
          <a:xfrm>
            <a:off x="859907" y="3105835"/>
            <a:ext cx="8379785" cy="369332"/>
          </a:xfrm>
          <a:prstGeom prst="rect">
            <a:avLst/>
          </a:prstGeom>
        </p:spPr>
        <p:txBody>
          <a:bodyPr wrap="square">
            <a:spAutoFit/>
          </a:bodyPr>
          <a:lstStyle/>
          <a:p>
            <a:r>
              <a:rPr lang="tr-TR" sz="1400">
                <a:solidFill>
                  <a:srgbClr val="000000"/>
                </a:solidFill>
                <a:latin typeface="Courier New" panose="02070309020205020404" pitchFamily="49" charset="0"/>
                <a:ea typeface="Times New Roman" panose="02020603050405020304" pitchFamily="18" charset="0"/>
              </a:rPr>
              <a:t>rom1</a:t>
            </a:r>
            <a:r>
              <a:rPr lang="tr-TR" sz="1200">
                <a:solidFill>
                  <a:srgbClr val="000000"/>
                </a:solidFill>
                <a:latin typeface="Courier New" panose="02070309020205020404" pitchFamily="49" charset="0"/>
                <a:ea typeface="Times New Roman" panose="02020603050405020304" pitchFamily="18" charset="0"/>
              </a:rPr>
              <a:t> </a:t>
            </a:r>
            <a:r>
              <a:rPr lang="tr-TR" sz="1400" b="1">
                <a:solidFill>
                  <a:srgbClr val="000080"/>
                </a:solidFill>
                <a:latin typeface="Courier New" panose="02070309020205020404" pitchFamily="49" charset="0"/>
                <a:ea typeface="Times New Roman" panose="02020603050405020304" pitchFamily="18" charset="0"/>
              </a:rPr>
              <a:t>&lt;=</a:t>
            </a:r>
            <a:r>
              <a:rPr lang="tr-TR" sz="1200">
                <a:solidFill>
                  <a:srgbClr val="000000"/>
                </a:solidFill>
                <a:latin typeface="Courier New" panose="02070309020205020404" pitchFamily="49" charset="0"/>
                <a:ea typeface="Times New Roman" panose="02020603050405020304" pitchFamily="18" charset="0"/>
              </a:rPr>
              <a:t> </a:t>
            </a:r>
            <a:r>
              <a:rPr lang="tr-TR" sz="1400" b="1">
                <a:solidFill>
                  <a:srgbClr val="000080"/>
                </a:solidFill>
                <a:latin typeface="Courier New" panose="02070309020205020404" pitchFamily="49" charset="0"/>
                <a:ea typeface="Times New Roman" panose="02020603050405020304" pitchFamily="18" charset="0"/>
              </a:rPr>
              <a:t>(</a:t>
            </a:r>
            <a:r>
              <a:rPr lang="tr-TR" sz="1400" b="1">
                <a:solidFill>
                  <a:srgbClr val="0000FF"/>
                </a:solidFill>
                <a:latin typeface="Courier New" panose="02070309020205020404" pitchFamily="49" charset="0"/>
                <a:ea typeface="Times New Roman" panose="02020603050405020304" pitchFamily="18" charset="0"/>
              </a:rPr>
              <a:t>others</a:t>
            </a:r>
            <a:r>
              <a:rPr lang="tr-TR" sz="1200">
                <a:solidFill>
                  <a:srgbClr val="000000"/>
                </a:solidFill>
                <a:latin typeface="Courier New" panose="02070309020205020404" pitchFamily="49" charset="0"/>
                <a:ea typeface="Times New Roman" panose="02020603050405020304" pitchFamily="18" charset="0"/>
              </a:rPr>
              <a:t> </a:t>
            </a:r>
            <a:r>
              <a:rPr lang="tr-TR" sz="1400" b="1">
                <a:solidFill>
                  <a:srgbClr val="000080"/>
                </a:solidFill>
                <a:latin typeface="Courier New" panose="02070309020205020404" pitchFamily="49" charset="0"/>
                <a:ea typeface="Times New Roman" panose="02020603050405020304" pitchFamily="18" charset="0"/>
              </a:rPr>
              <a:t>=&gt;</a:t>
            </a:r>
            <a:r>
              <a:rPr lang="tr-TR" sz="1200">
                <a:solidFill>
                  <a:srgbClr val="000000"/>
                </a:solidFill>
                <a:latin typeface="Courier New" panose="02070309020205020404" pitchFamily="49" charset="0"/>
                <a:ea typeface="Times New Roman" panose="02020603050405020304" pitchFamily="18" charset="0"/>
              </a:rPr>
              <a:t> </a:t>
            </a:r>
            <a:r>
              <a:rPr lang="tr-TR" sz="1400">
                <a:solidFill>
                  <a:srgbClr val="808080"/>
                </a:solidFill>
                <a:latin typeface="Courier New" panose="02070309020205020404" pitchFamily="49" charset="0"/>
                <a:ea typeface="Times New Roman" panose="02020603050405020304" pitchFamily="18" charset="0"/>
              </a:rPr>
              <a:t>'0'</a:t>
            </a:r>
            <a:r>
              <a:rPr lang="tr-TR" sz="1400" b="1">
                <a:solidFill>
                  <a:srgbClr val="000080"/>
                </a:solidFill>
                <a:latin typeface="Courier New" panose="02070309020205020404" pitchFamily="49" charset="0"/>
                <a:ea typeface="Times New Roman" panose="02020603050405020304" pitchFamily="18" charset="0"/>
              </a:rPr>
              <a:t>); </a:t>
            </a:r>
            <a:r>
              <a:rPr lang="en-US">
                <a:latin typeface="Times New Roman" panose="02020603050405020304" pitchFamily="18" charset="0"/>
                <a:ea typeface="Calibri" panose="020F0502020204030204" pitchFamily="34" charset="0"/>
              </a:rPr>
              <a:t>denilerek bütün memory sıfırlanabilir. </a:t>
            </a:r>
            <a:endParaRPr lang="tr-TR"/>
          </a:p>
        </p:txBody>
      </p:sp>
    </p:spTree>
    <p:extLst>
      <p:ext uri="{BB962C8B-B14F-4D97-AF65-F5344CB8AC3E}">
        <p14:creationId xmlns:p14="http://schemas.microsoft.com/office/powerpoint/2010/main" val="295533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Ders 4 </a:t>
            </a:r>
            <a:endParaRPr lang="tr-TR"/>
          </a:p>
        </p:txBody>
      </p:sp>
      <p:sp>
        <p:nvSpPr>
          <p:cNvPr id="3" name="İçerik Yer Tutucusu 2"/>
          <p:cNvSpPr>
            <a:spLocks noGrp="1"/>
          </p:cNvSpPr>
          <p:nvPr>
            <p:ph idx="1"/>
          </p:nvPr>
        </p:nvSpPr>
        <p:spPr>
          <a:xfrm>
            <a:off x="965200" y="1304925"/>
            <a:ext cx="10515600" cy="4351338"/>
          </a:xfrm>
        </p:spPr>
        <p:txBody>
          <a:bodyPr/>
          <a:lstStyle/>
          <a:p>
            <a:pPr marL="0" indent="0">
              <a:buNone/>
            </a:pPr>
            <a:r>
              <a:rPr lang="en-US"/>
              <a:t>Data Types</a:t>
            </a:r>
            <a:endParaRPr lang="tr-TR"/>
          </a:p>
        </p:txBody>
      </p:sp>
      <p:pic>
        <p:nvPicPr>
          <p:cNvPr id="4" name="Resim 3"/>
          <p:cNvPicPr>
            <a:picLocks noChangeAspect="1"/>
          </p:cNvPicPr>
          <p:nvPr/>
        </p:nvPicPr>
        <p:blipFill>
          <a:blip r:embed="rId2"/>
          <a:stretch>
            <a:fillRect/>
          </a:stretch>
        </p:blipFill>
        <p:spPr>
          <a:xfrm>
            <a:off x="3953540" y="1808706"/>
            <a:ext cx="3149600" cy="4058140"/>
          </a:xfrm>
          <a:prstGeom prst="rect">
            <a:avLst/>
          </a:prstGeom>
        </p:spPr>
      </p:pic>
    </p:spTree>
    <p:extLst>
      <p:ext uri="{BB962C8B-B14F-4D97-AF65-F5344CB8AC3E}">
        <p14:creationId xmlns:p14="http://schemas.microsoft.com/office/powerpoint/2010/main" val="3992670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49587" y="0"/>
            <a:ext cx="2986780" cy="507831"/>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Record and Array Example:</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Dikdörtgen 4"/>
          <p:cNvSpPr/>
          <p:nvPr/>
        </p:nvSpPr>
        <p:spPr>
          <a:xfrm>
            <a:off x="349587" y="507831"/>
            <a:ext cx="11367492" cy="1338828"/>
          </a:xfrm>
          <a:prstGeom prst="rect">
            <a:avLst/>
          </a:prstGeom>
        </p:spPr>
        <p:txBody>
          <a:bodyPr wrap="square">
            <a:spAutoFit/>
          </a:bodyPr>
          <a:lstStyle/>
          <a:p>
            <a:pPr>
              <a:lnSpc>
                <a:spcPct val="150000"/>
              </a:lnSpc>
              <a:spcAft>
                <a:spcPts val="800"/>
              </a:spcAft>
            </a:pPr>
            <a:r>
              <a:rPr lang="tr-TR">
                <a:latin typeface="Times New Roman" panose="02020603050405020304" pitchFamily="18" charset="0"/>
                <a:ea typeface="Calibri" panose="020F0502020204030204" pitchFamily="34" charset="0"/>
                <a:cs typeface="Times New Roman" panose="02020603050405020304" pitchFamily="18" charset="0"/>
              </a:rPr>
              <a:t>Aşağıdaki örnekte record ile bir data_type tipi oluşturulacaktır. Bu data tipi 3 değişken değeri tutmaktadır. Bu data tipini array içinde tutmak için frame_of_data_type isminde bir array oluşturulacaktır. Ardından mac_frame tipinde bir tip oluşturulup oluşturulan bir önceki array bu tip içerisinde tutulacaktır. Ardından bu tip array şeklinde kullanılacaktır. </a:t>
            </a:r>
          </a:p>
        </p:txBody>
      </p:sp>
      <p:pic>
        <p:nvPicPr>
          <p:cNvPr id="6" name="Resim 5"/>
          <p:cNvPicPr/>
          <p:nvPr/>
        </p:nvPicPr>
        <p:blipFill>
          <a:blip r:embed="rId2"/>
          <a:stretch>
            <a:fillRect/>
          </a:stretch>
        </p:blipFill>
        <p:spPr>
          <a:xfrm>
            <a:off x="1042344" y="2230665"/>
            <a:ext cx="4772025" cy="2581275"/>
          </a:xfrm>
          <a:prstGeom prst="rect">
            <a:avLst/>
          </a:prstGeom>
        </p:spPr>
      </p:pic>
      <p:pic>
        <p:nvPicPr>
          <p:cNvPr id="7" name="Resim 6"/>
          <p:cNvPicPr/>
          <p:nvPr/>
        </p:nvPicPr>
        <p:blipFill>
          <a:blip r:embed="rId3"/>
          <a:stretch>
            <a:fillRect/>
          </a:stretch>
        </p:blipFill>
        <p:spPr>
          <a:xfrm>
            <a:off x="6214288" y="2230665"/>
            <a:ext cx="5143500" cy="2705100"/>
          </a:xfrm>
          <a:prstGeom prst="rect">
            <a:avLst/>
          </a:prstGeom>
          <a:ln>
            <a:solidFill>
              <a:schemeClr val="bg1">
                <a:lumMod val="75000"/>
              </a:schemeClr>
            </a:solidFill>
          </a:ln>
        </p:spPr>
      </p:pic>
    </p:spTree>
    <p:extLst>
      <p:ext uri="{BB962C8B-B14F-4D97-AF65-F5344CB8AC3E}">
        <p14:creationId xmlns:p14="http://schemas.microsoft.com/office/powerpoint/2010/main" val="9529939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04644" y="214055"/>
            <a:ext cx="2700547" cy="369332"/>
          </a:xfrm>
          <a:prstGeom prst="rect">
            <a:avLst/>
          </a:prstGeom>
        </p:spPr>
        <p:txBody>
          <a:bodyPr wrap="none">
            <a:spAutoFit/>
          </a:bodyPr>
          <a:lstStyle/>
          <a:p>
            <a:r>
              <a:rPr lang="tr-TR" b="1" smtClean="0">
                <a:latin typeface="Times New Roman" panose="02020603050405020304" pitchFamily="18" charset="0"/>
                <a:ea typeface="Calibri" panose="020F0502020204030204" pitchFamily="34" charset="0"/>
              </a:rPr>
              <a:t>11. </a:t>
            </a:r>
            <a:r>
              <a:rPr lang="en-US" b="1" smtClean="0">
                <a:latin typeface="Times New Roman" panose="02020603050405020304" pitchFamily="18" charset="0"/>
                <a:ea typeface="Calibri" panose="020F0502020204030204" pitchFamily="34" charset="0"/>
              </a:rPr>
              <a:t>TİP </a:t>
            </a:r>
            <a:r>
              <a:rPr lang="en-US" b="1">
                <a:latin typeface="Times New Roman" panose="02020603050405020304" pitchFamily="18" charset="0"/>
                <a:ea typeface="Calibri" panose="020F0502020204030204" pitchFamily="34" charset="0"/>
              </a:rPr>
              <a:t>DÖNÜŞÜMLERİ</a:t>
            </a:r>
            <a:endParaRPr lang="tr-TR" b="1"/>
          </a:p>
        </p:txBody>
      </p:sp>
      <p:sp>
        <p:nvSpPr>
          <p:cNvPr id="5" name="Dikdörtgen 4"/>
          <p:cNvSpPr/>
          <p:nvPr/>
        </p:nvSpPr>
        <p:spPr>
          <a:xfrm>
            <a:off x="404644" y="583387"/>
            <a:ext cx="11216742" cy="2580194"/>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Tip dönüşümleri aşağıdaki özet tablodaki gibi yapılır. Bütün dönüşümler için </a:t>
            </a:r>
            <a:endParaRPr lang="tr-TR"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b="1" smtClean="0">
                <a:latin typeface="Times New Roman" panose="02020603050405020304" pitchFamily="18" charset="0"/>
                <a:ea typeface="Calibri" panose="020F0502020204030204" pitchFamily="34" charset="0"/>
                <a:cs typeface="Times New Roman" panose="02020603050405020304" pitchFamily="18" charset="0"/>
              </a:rPr>
              <a:t>use </a:t>
            </a:r>
            <a:r>
              <a:rPr lang="en-US" b="1">
                <a:latin typeface="Times New Roman" panose="02020603050405020304" pitchFamily="18" charset="0"/>
                <a:ea typeface="Calibri" panose="020F0502020204030204" pitchFamily="34" charset="0"/>
                <a:cs typeface="Times New Roman" panose="02020603050405020304" pitchFamily="18" charset="0"/>
              </a:rPr>
              <a:t>IEEE.numeric_std.all</a:t>
            </a:r>
            <a:r>
              <a:rPr lang="en-US" b="1" smtClean="0">
                <a:latin typeface="Times New Roman" panose="02020603050405020304" pitchFamily="18" charset="0"/>
                <a:ea typeface="Calibri" panose="020F0502020204030204" pitchFamily="34" charset="0"/>
                <a:cs typeface="Times New Roman" panose="02020603050405020304" pitchFamily="18" charset="0"/>
              </a:rPr>
              <a:t>;</a:t>
            </a:r>
            <a:r>
              <a:rPr lang="tr-TR" b="1">
                <a:latin typeface="Times New Roman" panose="02020603050405020304" pitchFamily="18" charset="0"/>
                <a:ea typeface="Calibri" panose="020F0502020204030204" pitchFamily="34" charset="0"/>
                <a:cs typeface="Times New Roman" panose="02020603050405020304" pitchFamily="18" charset="0"/>
              </a:rPr>
              <a:t> </a:t>
            </a:r>
            <a:endParaRPr lang="tr-TR" b="1"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tr-TR" b="1" smtClean="0">
                <a:latin typeface="Times New Roman" panose="02020603050405020304" pitchFamily="18" charset="0"/>
                <a:ea typeface="Calibri" panose="020F0502020204030204" pitchFamily="34" charset="0"/>
                <a:cs typeface="Times New Roman" panose="02020603050405020304" pitchFamily="18" charset="0"/>
              </a:rPr>
              <a:t>use std_logic_1164.all; </a:t>
            </a:r>
          </a:p>
          <a:p>
            <a:pPr>
              <a:lnSpc>
                <a:spcPct val="150000"/>
              </a:lnSpc>
              <a:spcAft>
                <a:spcPts val="800"/>
              </a:spcAft>
            </a:pPr>
            <a:r>
              <a:rPr lang="tr-TR" b="1" smtClean="0">
                <a:latin typeface="Times New Roman" panose="02020603050405020304" pitchFamily="18" charset="0"/>
                <a:ea typeface="Calibri" panose="020F0502020204030204" pitchFamily="34" charset="0"/>
                <a:cs typeface="Times New Roman" panose="02020603050405020304" pitchFamily="18" charset="0"/>
              </a:rPr>
              <a:t>use IEEE;</a:t>
            </a:r>
            <a:endParaRPr lang="tr-TR" b="1">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b="1" smtClean="0">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rPr>
              <a:t>kütüphanesi mutlaka eklenmelidir.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p:cNvPicPr>
            <a:picLocks noChangeAspect="1"/>
          </p:cNvPicPr>
          <p:nvPr/>
        </p:nvPicPr>
        <p:blipFill>
          <a:blip r:embed="rId2"/>
          <a:stretch>
            <a:fillRect/>
          </a:stretch>
        </p:blipFill>
        <p:spPr>
          <a:xfrm>
            <a:off x="2278695" y="3043938"/>
            <a:ext cx="7209308" cy="2601952"/>
          </a:xfrm>
          <a:prstGeom prst="rect">
            <a:avLst/>
          </a:prstGeom>
        </p:spPr>
      </p:pic>
    </p:spTree>
    <p:extLst>
      <p:ext uri="{BB962C8B-B14F-4D97-AF65-F5344CB8AC3E}">
        <p14:creationId xmlns:p14="http://schemas.microsoft.com/office/powerpoint/2010/main" val="726713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57199" y="298599"/>
            <a:ext cx="11642651" cy="5068054"/>
          </a:xfrm>
          <a:prstGeom prst="rect">
            <a:avLst/>
          </a:prstGeom>
        </p:spPr>
        <p:txBody>
          <a:bodyPr wrap="squar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Integer to std_logic_vector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X tipinde bir integer sayıyı ,12 bitlik bir Y std_logic_vector’üne dönüştürelim. Önce Unsigned bir değere dönüştürülür, ardından unsigned değer std_logic_vector’e dönüştürülür.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Y &lt;= std_logic_vector (to_unsigned(X,12));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Std_logic_vector to Integer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X &lt;= to_integer(unsigned(Y)) ;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Signed to Integer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X &lt;= to_integer(Y) ;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Integer to Signed</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X &lt;= to_signed(Y,12) ;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764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18883" y="373543"/>
            <a:ext cx="3202672" cy="369332"/>
          </a:xfrm>
          <a:prstGeom prst="rect">
            <a:avLst/>
          </a:prstGeom>
        </p:spPr>
        <p:txBody>
          <a:bodyPr wrap="none">
            <a:spAutoFit/>
          </a:bodyPr>
          <a:lstStyle/>
          <a:p>
            <a:r>
              <a:rPr lang="tr-TR" b="1" smtClean="0">
                <a:latin typeface="Times New Roman" panose="02020603050405020304" pitchFamily="18" charset="0"/>
                <a:ea typeface="Calibri" panose="020F0502020204030204" pitchFamily="34" charset="0"/>
              </a:rPr>
              <a:t>12. </a:t>
            </a:r>
            <a:r>
              <a:rPr lang="en-US" b="1" smtClean="0">
                <a:latin typeface="Times New Roman" panose="02020603050405020304" pitchFamily="18" charset="0"/>
                <a:ea typeface="Calibri" panose="020F0502020204030204" pitchFamily="34" charset="0"/>
              </a:rPr>
              <a:t>“Severity_level</a:t>
            </a:r>
            <a:r>
              <a:rPr lang="en-US" b="1">
                <a:latin typeface="Times New Roman" panose="02020603050405020304" pitchFamily="18" charset="0"/>
                <a:ea typeface="Calibri" panose="020F0502020204030204" pitchFamily="34" charset="0"/>
              </a:rPr>
              <a:t>” Data Type</a:t>
            </a:r>
            <a:endParaRPr lang="tr-TR" b="1"/>
          </a:p>
        </p:txBody>
      </p:sp>
      <p:sp>
        <p:nvSpPr>
          <p:cNvPr id="5" name="Dikdörtgen 4"/>
          <p:cNvSpPr/>
          <p:nvPr/>
        </p:nvSpPr>
        <p:spPr>
          <a:xfrm>
            <a:off x="318882" y="896164"/>
            <a:ext cx="11302503" cy="388696"/>
          </a:xfrm>
          <a:prstGeom prst="rect">
            <a:avLst/>
          </a:prstGeom>
        </p:spPr>
        <p:txBody>
          <a:bodyPr wrap="square">
            <a:spAutoFit/>
          </a:bodyPr>
          <a:lstStyle/>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The severity_level type is an enumarated data type which can possess the values note, warning, error or failure.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Resim 5"/>
          <p:cNvPicPr/>
          <p:nvPr/>
        </p:nvPicPr>
        <p:blipFill>
          <a:blip r:embed="rId2"/>
          <a:stretch>
            <a:fillRect/>
          </a:stretch>
        </p:blipFill>
        <p:spPr>
          <a:xfrm>
            <a:off x="1184533" y="1527322"/>
            <a:ext cx="3762375" cy="209550"/>
          </a:xfrm>
          <a:prstGeom prst="rect">
            <a:avLst/>
          </a:prstGeom>
        </p:spPr>
      </p:pic>
      <p:sp>
        <p:nvSpPr>
          <p:cNvPr id="7" name="Dikdörtgen 6"/>
          <p:cNvSpPr/>
          <p:nvPr/>
        </p:nvSpPr>
        <p:spPr>
          <a:xfrm>
            <a:off x="4946908" y="1438149"/>
            <a:ext cx="3047053" cy="388696"/>
          </a:xfrm>
          <a:prstGeom prst="rect">
            <a:avLst/>
          </a:prstGeom>
        </p:spPr>
        <p:txBody>
          <a:bodyPr wrap="none">
            <a:spAutoFit/>
          </a:bodyPr>
          <a:lstStyle/>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You don’t need to write this.</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Resim 7"/>
          <p:cNvPicPr/>
          <p:nvPr/>
        </p:nvPicPr>
        <p:blipFill>
          <a:blip r:embed="rId3"/>
          <a:stretch>
            <a:fillRect/>
          </a:stretch>
        </p:blipFill>
        <p:spPr>
          <a:xfrm>
            <a:off x="1184533" y="1893609"/>
            <a:ext cx="2124075" cy="171450"/>
          </a:xfrm>
          <a:prstGeom prst="rect">
            <a:avLst/>
          </a:prstGeom>
        </p:spPr>
      </p:pic>
      <p:sp>
        <p:nvSpPr>
          <p:cNvPr id="9" name="Dikdörtgen 8"/>
          <p:cNvSpPr/>
          <p:nvPr/>
        </p:nvSpPr>
        <p:spPr>
          <a:xfrm>
            <a:off x="1184533" y="2360020"/>
            <a:ext cx="11246951" cy="1984518"/>
          </a:xfrm>
          <a:prstGeom prst="rect">
            <a:avLst/>
          </a:prstGeom>
        </p:spPr>
        <p:txBody>
          <a:bodyPr wrap="square">
            <a:spAutoFit/>
          </a:bodyPr>
          <a:lstStyle/>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The type severity_level is used in assert or report statements which are described later.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Note</a:t>
            </a:r>
            <a:r>
              <a:rPr lang="en-US">
                <a:latin typeface="Times New Roman" panose="02020603050405020304" pitchFamily="18" charset="0"/>
                <a:ea typeface="Calibri" panose="020F0502020204030204" pitchFamily="34" charset="0"/>
                <a:cs typeface="Times New Roman" panose="02020603050405020304" pitchFamily="18" charset="0"/>
              </a:rPr>
              <a:t> should be used to pass informational messages only</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Warning</a:t>
            </a:r>
            <a:r>
              <a:rPr lang="en-US">
                <a:latin typeface="Times New Roman" panose="02020603050405020304" pitchFamily="18" charset="0"/>
                <a:ea typeface="Calibri" panose="020F0502020204030204" pitchFamily="34" charset="0"/>
                <a:cs typeface="Times New Roman" panose="02020603050405020304" pitchFamily="18" charset="0"/>
              </a:rPr>
              <a:t> should be used when a condition exists that may cause undesirable results</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Error</a:t>
            </a:r>
            <a:r>
              <a:rPr lang="en-US">
                <a:latin typeface="Times New Roman" panose="02020603050405020304" pitchFamily="18" charset="0"/>
                <a:ea typeface="Calibri" panose="020F0502020204030204" pitchFamily="34" charset="0"/>
                <a:cs typeface="Times New Roman" panose="02020603050405020304" pitchFamily="18" charset="0"/>
              </a:rPr>
              <a:t> should be used when a condition exists that will cause undesirable results</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Failure</a:t>
            </a:r>
            <a:r>
              <a:rPr lang="en-US">
                <a:latin typeface="Times New Roman" panose="02020603050405020304" pitchFamily="18" charset="0"/>
                <a:ea typeface="Calibri" panose="020F0502020204030204" pitchFamily="34" charset="0"/>
                <a:cs typeface="Times New Roman" panose="02020603050405020304" pitchFamily="18" charset="0"/>
              </a:rPr>
              <a:t> should be used when a condition exists that should never occur.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9343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53155" y="518176"/>
            <a:ext cx="877163" cy="388696"/>
          </a:xfrm>
          <a:prstGeom prst="rect">
            <a:avLst/>
          </a:prstGeom>
        </p:spPr>
        <p:txBody>
          <a:bodyPr wrap="none">
            <a:spAutoFit/>
          </a:bodyPr>
          <a:lstStyle/>
          <a:p>
            <a:pPr>
              <a:lnSpc>
                <a:spcPct val="107000"/>
              </a:lnSpc>
              <a:spcBef>
                <a:spcPts val="1000"/>
              </a:spcBef>
              <a:spcAft>
                <a:spcPts val="0"/>
              </a:spcAft>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Report</a:t>
            </a:r>
            <a:endParaRPr lang="tr-TR"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Dikdörtgen 4"/>
          <p:cNvSpPr/>
          <p:nvPr/>
        </p:nvSpPr>
        <p:spPr>
          <a:xfrm>
            <a:off x="390286" y="148844"/>
            <a:ext cx="1992853" cy="369332"/>
          </a:xfrm>
          <a:prstGeom prst="rect">
            <a:avLst/>
          </a:prstGeom>
        </p:spPr>
        <p:txBody>
          <a:bodyPr wrap="none">
            <a:spAutoFit/>
          </a:bodyPr>
          <a:lstStyle/>
          <a:p>
            <a:r>
              <a:rPr lang="en-US" b="1">
                <a:latin typeface="Times New Roman" panose="02020603050405020304" pitchFamily="18" charset="0"/>
                <a:ea typeface="Calibri" panose="020F0502020204030204" pitchFamily="34" charset="0"/>
              </a:rPr>
              <a:t>Assert and Report</a:t>
            </a:r>
            <a:endParaRPr lang="tr-TR" b="1"/>
          </a:p>
        </p:txBody>
      </p:sp>
      <p:pic>
        <p:nvPicPr>
          <p:cNvPr id="6" name="Resim 5"/>
          <p:cNvPicPr/>
          <p:nvPr/>
        </p:nvPicPr>
        <p:blipFill>
          <a:blip r:embed="rId2"/>
          <a:stretch>
            <a:fillRect/>
          </a:stretch>
        </p:blipFill>
        <p:spPr>
          <a:xfrm>
            <a:off x="823046" y="991898"/>
            <a:ext cx="3895725" cy="219075"/>
          </a:xfrm>
          <a:prstGeom prst="rect">
            <a:avLst/>
          </a:prstGeom>
        </p:spPr>
      </p:pic>
      <p:pic>
        <p:nvPicPr>
          <p:cNvPr id="7" name="Resim 6"/>
          <p:cNvPicPr/>
          <p:nvPr/>
        </p:nvPicPr>
        <p:blipFill>
          <a:blip r:embed="rId3"/>
          <a:stretch>
            <a:fillRect/>
          </a:stretch>
        </p:blipFill>
        <p:spPr>
          <a:xfrm>
            <a:off x="823046" y="1403707"/>
            <a:ext cx="3514725" cy="561975"/>
          </a:xfrm>
          <a:prstGeom prst="rect">
            <a:avLst/>
          </a:prstGeom>
        </p:spPr>
      </p:pic>
      <p:sp>
        <p:nvSpPr>
          <p:cNvPr id="8" name="Dikdörtgen 7"/>
          <p:cNvSpPr/>
          <p:nvPr/>
        </p:nvSpPr>
        <p:spPr>
          <a:xfrm>
            <a:off x="653155" y="2086462"/>
            <a:ext cx="9920634" cy="1754326"/>
          </a:xfrm>
          <a:prstGeom prst="rect">
            <a:avLst/>
          </a:prstGeom>
        </p:spPr>
        <p:txBody>
          <a:bodyPr wrap="square">
            <a:spAutoFit/>
          </a:bodyPr>
          <a:lstStyle/>
          <a:p>
            <a:pPr marL="342900" lvl="0" indent="-342900">
              <a:lnSpc>
                <a:spcPct val="150000"/>
              </a:lnSpc>
              <a:spcAft>
                <a:spcPts val="8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Report statements are sequential statements. This means they can only be in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sequential regions</a:t>
            </a:r>
            <a:r>
              <a:rPr lang="en-US">
                <a:latin typeface="Times New Roman" panose="02020603050405020304" pitchFamily="18" charset="0"/>
                <a:ea typeface="Calibri" panose="020F0502020204030204" pitchFamily="34" charset="0"/>
                <a:cs typeface="Times New Roman" panose="02020603050405020304" pitchFamily="18" charset="0"/>
              </a:rPr>
              <a:t>, like inside the statements part of process or a procedure. They can not be by themselves in an architecture. You can not continuously check the data that you are looking for. If any  glitch happens, you may not report error or warning.</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Resim 8"/>
          <p:cNvPicPr/>
          <p:nvPr/>
        </p:nvPicPr>
        <p:blipFill>
          <a:blip r:embed="rId4"/>
          <a:stretch>
            <a:fillRect/>
          </a:stretch>
        </p:blipFill>
        <p:spPr>
          <a:xfrm>
            <a:off x="823046" y="3840788"/>
            <a:ext cx="2105025" cy="2057400"/>
          </a:xfrm>
          <a:prstGeom prst="rect">
            <a:avLst/>
          </a:prstGeom>
        </p:spPr>
      </p:pic>
    </p:spTree>
    <p:extLst>
      <p:ext uri="{BB962C8B-B14F-4D97-AF65-F5344CB8AC3E}">
        <p14:creationId xmlns:p14="http://schemas.microsoft.com/office/powerpoint/2010/main" val="36635404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p:nvPr/>
        </p:nvPicPr>
        <p:blipFill>
          <a:blip r:embed="rId2"/>
          <a:stretch>
            <a:fillRect/>
          </a:stretch>
        </p:blipFill>
        <p:spPr>
          <a:xfrm>
            <a:off x="1186815" y="680691"/>
            <a:ext cx="5429250" cy="3933825"/>
          </a:xfrm>
          <a:prstGeom prst="rect">
            <a:avLst/>
          </a:prstGeom>
        </p:spPr>
      </p:pic>
      <p:pic>
        <p:nvPicPr>
          <p:cNvPr id="5" name="Resim 4"/>
          <p:cNvPicPr/>
          <p:nvPr/>
        </p:nvPicPr>
        <p:blipFill>
          <a:blip r:embed="rId3"/>
          <a:stretch>
            <a:fillRect/>
          </a:stretch>
        </p:blipFill>
        <p:spPr>
          <a:xfrm>
            <a:off x="7190075" y="2647603"/>
            <a:ext cx="2466975" cy="723900"/>
          </a:xfrm>
          <a:prstGeom prst="rect">
            <a:avLst/>
          </a:prstGeom>
        </p:spPr>
      </p:pic>
    </p:spTree>
    <p:extLst>
      <p:ext uri="{BB962C8B-B14F-4D97-AF65-F5344CB8AC3E}">
        <p14:creationId xmlns:p14="http://schemas.microsoft.com/office/powerpoint/2010/main" val="37615509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69580" y="99376"/>
            <a:ext cx="813043" cy="507831"/>
          </a:xfrm>
          <a:prstGeom prst="rect">
            <a:avLst/>
          </a:prstGeom>
        </p:spPr>
        <p:txBody>
          <a:bodyPr wrap="none">
            <a:spAutoFit/>
          </a:bodyPr>
          <a:lstStyle/>
          <a:p>
            <a:pPr>
              <a:lnSpc>
                <a:spcPct val="150000"/>
              </a:lnSpc>
              <a:spcBef>
                <a:spcPts val="1000"/>
              </a:spcBef>
              <a:spcAft>
                <a:spcPts val="0"/>
              </a:spcAft>
            </a:pPr>
            <a:r>
              <a:rPr lang="en-US" b="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Assert</a:t>
            </a:r>
            <a:endParaRPr lang="tr-TR"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Dikdörtgen 4"/>
          <p:cNvSpPr/>
          <p:nvPr/>
        </p:nvSpPr>
        <p:spPr>
          <a:xfrm>
            <a:off x="269579" y="515081"/>
            <a:ext cx="10171205" cy="923330"/>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The assert statement is used to provide feedback to the user during simulation when a specific condition doesn’t exist.</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Dikdörtgen 5"/>
          <p:cNvSpPr/>
          <p:nvPr/>
        </p:nvSpPr>
        <p:spPr>
          <a:xfrm>
            <a:off x="471054" y="1438411"/>
            <a:ext cx="9628910" cy="646331"/>
          </a:xfrm>
          <a:prstGeom prst="rect">
            <a:avLst/>
          </a:prstGeom>
        </p:spPr>
        <p:txBody>
          <a:bodyPr wrap="square">
            <a:spAutoFit/>
          </a:bodyPr>
          <a:lstStyle/>
          <a:p>
            <a:r>
              <a:rPr lang="en-US">
                <a:latin typeface="Times New Roman" panose="02020603050405020304" pitchFamily="18" charset="0"/>
                <a:ea typeface="Calibri" panose="020F0502020204030204" pitchFamily="34" charset="0"/>
              </a:rPr>
              <a:t>On the other hand to report, VHDL assertion statements can be </a:t>
            </a:r>
            <a:r>
              <a:rPr lang="en-US">
                <a:solidFill>
                  <a:srgbClr val="FF0000"/>
                </a:solidFill>
                <a:latin typeface="Times New Roman" panose="02020603050405020304" pitchFamily="18" charset="0"/>
                <a:ea typeface="Calibri" panose="020F0502020204030204" pitchFamily="34" charset="0"/>
              </a:rPr>
              <a:t>either sequential or concurrent </a:t>
            </a:r>
            <a:r>
              <a:rPr lang="en-US">
                <a:latin typeface="Times New Roman" panose="02020603050405020304" pitchFamily="18" charset="0"/>
                <a:ea typeface="Calibri" panose="020F0502020204030204" pitchFamily="34" charset="0"/>
              </a:rPr>
              <a:t>statements. You can write them in a process, or in an architecture</a:t>
            </a:r>
            <a:endParaRPr lang="tr-TR"/>
          </a:p>
        </p:txBody>
      </p:sp>
      <p:pic>
        <p:nvPicPr>
          <p:cNvPr id="7" name="Resim 6"/>
          <p:cNvPicPr/>
          <p:nvPr/>
        </p:nvPicPr>
        <p:blipFill>
          <a:blip r:embed="rId2"/>
          <a:stretch>
            <a:fillRect/>
          </a:stretch>
        </p:blipFill>
        <p:spPr>
          <a:xfrm>
            <a:off x="1148196" y="2160347"/>
            <a:ext cx="3162300" cy="1695450"/>
          </a:xfrm>
          <a:prstGeom prst="rect">
            <a:avLst/>
          </a:prstGeom>
        </p:spPr>
      </p:pic>
      <p:pic>
        <p:nvPicPr>
          <p:cNvPr id="8" name="Resim 7"/>
          <p:cNvPicPr/>
          <p:nvPr/>
        </p:nvPicPr>
        <p:blipFill>
          <a:blip r:embed="rId3"/>
          <a:stretch>
            <a:fillRect/>
          </a:stretch>
        </p:blipFill>
        <p:spPr>
          <a:xfrm>
            <a:off x="1047987" y="4248496"/>
            <a:ext cx="4581525" cy="838200"/>
          </a:xfrm>
          <a:prstGeom prst="rect">
            <a:avLst/>
          </a:prstGeom>
        </p:spPr>
      </p:pic>
      <p:pic>
        <p:nvPicPr>
          <p:cNvPr id="9" name="Resim 8"/>
          <p:cNvPicPr/>
          <p:nvPr/>
        </p:nvPicPr>
        <p:blipFill>
          <a:blip r:embed="rId4">
            <a:extLst>
              <a:ext uri="{28A0092B-C50C-407E-A947-70E740481C1C}">
                <a14:useLocalDpi xmlns:a14="http://schemas.microsoft.com/office/drawing/2010/main" val="0"/>
              </a:ext>
            </a:extLst>
          </a:blip>
          <a:stretch>
            <a:fillRect/>
          </a:stretch>
        </p:blipFill>
        <p:spPr>
          <a:xfrm>
            <a:off x="1243249" y="5086696"/>
            <a:ext cx="2095500" cy="142875"/>
          </a:xfrm>
          <a:prstGeom prst="rect">
            <a:avLst/>
          </a:prstGeom>
        </p:spPr>
      </p:pic>
    </p:spTree>
    <p:extLst>
      <p:ext uri="{BB962C8B-B14F-4D97-AF65-F5344CB8AC3E}">
        <p14:creationId xmlns:p14="http://schemas.microsoft.com/office/powerpoint/2010/main" val="2866326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p:cNvSpPr/>
          <p:nvPr/>
        </p:nvSpPr>
        <p:spPr>
          <a:xfrm>
            <a:off x="283535" y="197844"/>
            <a:ext cx="1977977" cy="388696"/>
          </a:xfrm>
          <a:prstGeom prst="rect">
            <a:avLst/>
          </a:prstGeom>
        </p:spPr>
        <p:txBody>
          <a:bodyPr wrap="none">
            <a:spAutoFit/>
          </a:bodyPr>
          <a:lstStyle/>
          <a:p>
            <a:pPr>
              <a:lnSpc>
                <a:spcPct val="107000"/>
              </a:lnSpc>
              <a:spcBef>
                <a:spcPts val="800"/>
              </a:spcBef>
              <a:spcAft>
                <a:spcPts val="600"/>
              </a:spcAft>
            </a:pPr>
            <a:r>
              <a:rPr lang="en-US" b="1" smtClean="0">
                <a:latin typeface="Times New Roman" panose="02020603050405020304" pitchFamily="18" charset="0"/>
                <a:ea typeface="Times New Roman" panose="02020603050405020304" pitchFamily="18" charset="0"/>
                <a:cs typeface="Times New Roman" panose="02020603050405020304" pitchFamily="18" charset="0"/>
              </a:rPr>
              <a:t>1</a:t>
            </a:r>
            <a:r>
              <a:rPr lang="tr-TR" b="1" smtClean="0">
                <a:latin typeface="Times New Roman" panose="02020603050405020304" pitchFamily="18" charset="0"/>
                <a:ea typeface="Times New Roman" panose="02020603050405020304" pitchFamily="18" charset="0"/>
                <a:cs typeface="Times New Roman" panose="02020603050405020304" pitchFamily="18" charset="0"/>
              </a:rPr>
              <a:t>3.</a:t>
            </a:r>
            <a:r>
              <a:rPr lang="en-US" b="1" smtClean="0">
                <a:latin typeface="Times New Roman" panose="02020603050405020304" pitchFamily="18" charset="0"/>
                <a:ea typeface="Times New Roman" panose="02020603050405020304" pitchFamily="18" charset="0"/>
                <a:cs typeface="Times New Roman" panose="02020603050405020304" pitchFamily="18" charset="0"/>
              </a:rPr>
              <a:t> </a:t>
            </a:r>
            <a:r>
              <a:rPr lang="en-US" b="1">
                <a:latin typeface="Times New Roman" panose="02020603050405020304" pitchFamily="18" charset="0"/>
                <a:ea typeface="Times New Roman" panose="02020603050405020304" pitchFamily="18" charset="0"/>
                <a:cs typeface="Times New Roman" panose="02020603050405020304" pitchFamily="18" charset="0"/>
              </a:rPr>
              <a:t>Physical Types</a:t>
            </a:r>
            <a:endParaRPr lang="tr-TR"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Dikdörtgen 7"/>
          <p:cNvSpPr/>
          <p:nvPr/>
        </p:nvSpPr>
        <p:spPr>
          <a:xfrm>
            <a:off x="283535" y="586540"/>
            <a:ext cx="11146465" cy="923330"/>
          </a:xfrm>
          <a:prstGeom prst="rect">
            <a:avLst/>
          </a:prstGeom>
        </p:spPr>
        <p:txBody>
          <a:bodyPr wrap="square">
            <a:spAutoFit/>
          </a:bodyPr>
          <a:lstStyle/>
          <a:p>
            <a:pPr marL="342900" lvl="0" indent="-342900">
              <a:lnSpc>
                <a:spcPct val="150000"/>
              </a:lnSpc>
              <a:spcAft>
                <a:spcPts val="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Physical types are used to represent physical units of measure like time, mass, temperature etc.</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US">
                <a:latin typeface="Times New Roman" panose="02020603050405020304" pitchFamily="18" charset="0"/>
                <a:ea typeface="Calibri" panose="020F0502020204030204" pitchFamily="34" charset="0"/>
                <a:cs typeface="Times New Roman" panose="02020603050405020304" pitchFamily="18" charset="0"/>
              </a:rPr>
              <a:t>Physical types are similar to the real type except that they also contain units.</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Dikdörtgen 8"/>
          <p:cNvSpPr/>
          <p:nvPr/>
        </p:nvSpPr>
        <p:spPr>
          <a:xfrm>
            <a:off x="1372887" y="1478077"/>
            <a:ext cx="8482364" cy="3706527"/>
          </a:xfrm>
          <a:prstGeom prst="rect">
            <a:avLst/>
          </a:prstGeom>
        </p:spPr>
        <p:txBody>
          <a:bodyPr wrap="square">
            <a:spAutoFit/>
          </a:bodyPr>
          <a:lstStyle/>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type</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Current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is</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range</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2147483647</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to</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2147483647</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units</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nA</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--Base unit</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uA</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1000</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nA</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--micro amp</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1000</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uA</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--milli amp</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Amp</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1000</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--ampere</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units</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type</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Voltage</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is</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range</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2147483647</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to</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2147483647</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units</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uV</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--Base unit,MicroVolt</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mV</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1000</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uV</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--micro volt</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V</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1000</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mV</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--volt</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units</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type</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Temperature</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is</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range</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1E3</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to</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1E3</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units</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end</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units</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signal</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circuitCurrent</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Current</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10</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uA</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110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0"/>
              </a:spcAft>
            </a:pP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b="1">
                <a:solidFill>
                  <a:srgbClr val="0000FF"/>
                </a:solidFill>
                <a:latin typeface="Courier New" panose="02070309020205020404" pitchFamily="49" charset="0"/>
                <a:ea typeface="Times New Roman" panose="02020603050405020304" pitchFamily="18" charset="0"/>
                <a:cs typeface="Times New Roman" panose="02020603050405020304" pitchFamily="18" charset="0"/>
              </a:rPr>
              <a:t>signal</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circuitVoltage</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Voltage</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FF8000"/>
                </a:solidFill>
                <a:latin typeface="Courier New" panose="02070309020205020404" pitchFamily="49" charset="0"/>
                <a:ea typeface="Times New Roman" panose="02020603050405020304" pitchFamily="18" charset="0"/>
                <a:cs typeface="Times New Roman" panose="02020603050405020304" pitchFamily="18" charset="0"/>
              </a:rPr>
              <a:t>1</a:t>
            </a:r>
            <a:r>
              <a:rPr lang="en-US" sz="9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00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V</a:t>
            </a:r>
            <a:r>
              <a:rPr lang="en-US" sz="1000" b="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tr-TR" sz="900"/>
          </a:p>
        </p:txBody>
      </p:sp>
      <p:pic>
        <p:nvPicPr>
          <p:cNvPr id="10" name="Resim 9"/>
          <p:cNvPicPr/>
          <p:nvPr/>
        </p:nvPicPr>
        <p:blipFill>
          <a:blip r:embed="rId2"/>
          <a:stretch>
            <a:fillRect/>
          </a:stretch>
        </p:blipFill>
        <p:spPr>
          <a:xfrm>
            <a:off x="7014609" y="2509037"/>
            <a:ext cx="3181350" cy="838200"/>
          </a:xfrm>
          <a:prstGeom prst="rect">
            <a:avLst/>
          </a:prstGeom>
          <a:ln>
            <a:solidFill>
              <a:schemeClr val="bg1">
                <a:lumMod val="50000"/>
              </a:schemeClr>
            </a:solidFill>
          </a:ln>
        </p:spPr>
      </p:pic>
    </p:spTree>
    <p:extLst>
      <p:ext uri="{BB962C8B-B14F-4D97-AF65-F5344CB8AC3E}">
        <p14:creationId xmlns:p14="http://schemas.microsoft.com/office/powerpoint/2010/main" val="9237331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73719" y="203423"/>
            <a:ext cx="1035540" cy="369332"/>
          </a:xfrm>
          <a:prstGeom prst="rect">
            <a:avLst/>
          </a:prstGeom>
        </p:spPr>
        <p:txBody>
          <a:bodyPr wrap="none">
            <a:spAutoFit/>
          </a:bodyPr>
          <a:lstStyle/>
          <a:p>
            <a:r>
              <a:rPr lang="en-US" b="1" smtClean="0">
                <a:latin typeface="Times New Roman" panose="02020603050405020304" pitchFamily="18" charset="0"/>
                <a:ea typeface="Calibri" panose="020F0502020204030204" pitchFamily="34" charset="0"/>
              </a:rPr>
              <a:t>1</a:t>
            </a:r>
            <a:r>
              <a:rPr lang="tr-TR" b="1" smtClean="0">
                <a:latin typeface="Times New Roman" panose="02020603050405020304" pitchFamily="18" charset="0"/>
                <a:ea typeface="Calibri" panose="020F0502020204030204" pitchFamily="34" charset="0"/>
              </a:rPr>
              <a:t>4.</a:t>
            </a:r>
            <a:r>
              <a:rPr lang="en-US" b="1" smtClean="0">
                <a:latin typeface="Times New Roman" panose="02020603050405020304" pitchFamily="18" charset="0"/>
                <a:ea typeface="Calibri" panose="020F0502020204030204" pitchFamily="34" charset="0"/>
              </a:rPr>
              <a:t> </a:t>
            </a:r>
            <a:r>
              <a:rPr lang="en-US" b="1">
                <a:latin typeface="Times New Roman" panose="02020603050405020304" pitchFamily="18" charset="0"/>
                <a:ea typeface="Calibri" panose="020F0502020204030204" pitchFamily="34" charset="0"/>
              </a:rPr>
              <a:t>Time</a:t>
            </a:r>
            <a:endParaRPr lang="tr-TR" b="1"/>
          </a:p>
        </p:txBody>
      </p:sp>
      <p:sp>
        <p:nvSpPr>
          <p:cNvPr id="8" name="Dikdörtgen 7"/>
          <p:cNvSpPr/>
          <p:nvPr/>
        </p:nvSpPr>
        <p:spPr>
          <a:xfrm>
            <a:off x="379227" y="684187"/>
            <a:ext cx="11231525" cy="1084015"/>
          </a:xfrm>
          <a:prstGeom prst="rect">
            <a:avLst/>
          </a:prstGeom>
        </p:spPr>
        <p:txBody>
          <a:bodyPr wrap="square">
            <a:spAutoFit/>
          </a:bodyPr>
          <a:lstStyle/>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The time type is a physical data type with a base unit fs(femtoseconds) which can possess any value between -2,147,483,647 and 2,147,483,647 </a:t>
            </a:r>
            <a:endParaRPr lang="tr-TR"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a:t>Times = fs, ps, ns, us, ms, sec, min and hr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Resim 10"/>
          <p:cNvPicPr/>
          <p:nvPr/>
        </p:nvPicPr>
        <p:blipFill>
          <a:blip r:embed="rId2">
            <a:extLst>
              <a:ext uri="{28A0092B-C50C-407E-A947-70E740481C1C}">
                <a14:useLocalDpi xmlns:a14="http://schemas.microsoft.com/office/drawing/2010/main" val="0"/>
              </a:ext>
            </a:extLst>
          </a:blip>
          <a:stretch>
            <a:fillRect/>
          </a:stretch>
        </p:blipFill>
        <p:spPr>
          <a:xfrm>
            <a:off x="379227" y="1879634"/>
            <a:ext cx="1981200" cy="200025"/>
          </a:xfrm>
          <a:prstGeom prst="rect">
            <a:avLst/>
          </a:prstGeom>
        </p:spPr>
      </p:pic>
      <p:pic>
        <p:nvPicPr>
          <p:cNvPr id="12" name="Resim 11"/>
          <p:cNvPicPr/>
          <p:nvPr/>
        </p:nvPicPr>
        <p:blipFill>
          <a:blip r:embed="rId3">
            <a:extLst>
              <a:ext uri="{28A0092B-C50C-407E-A947-70E740481C1C}">
                <a14:useLocalDpi xmlns:a14="http://schemas.microsoft.com/office/drawing/2010/main" val="0"/>
              </a:ext>
            </a:extLst>
          </a:blip>
          <a:stretch>
            <a:fillRect/>
          </a:stretch>
        </p:blipFill>
        <p:spPr>
          <a:xfrm>
            <a:off x="342471" y="2148902"/>
            <a:ext cx="1933575" cy="190500"/>
          </a:xfrm>
          <a:prstGeom prst="rect">
            <a:avLst/>
          </a:prstGeom>
        </p:spPr>
      </p:pic>
      <p:sp>
        <p:nvSpPr>
          <p:cNvPr id="9" name="Dikdörtgen 8"/>
          <p:cNvSpPr/>
          <p:nvPr/>
        </p:nvSpPr>
        <p:spPr>
          <a:xfrm>
            <a:off x="273719" y="2627646"/>
            <a:ext cx="1879745" cy="369332"/>
          </a:xfrm>
          <a:prstGeom prst="rect">
            <a:avLst/>
          </a:prstGeom>
        </p:spPr>
        <p:txBody>
          <a:bodyPr wrap="none">
            <a:spAutoFit/>
          </a:bodyPr>
          <a:lstStyle/>
          <a:p>
            <a:r>
              <a:rPr lang="en-US" b="1" smtClean="0">
                <a:latin typeface="Times New Roman" panose="02020603050405020304" pitchFamily="18" charset="0"/>
                <a:ea typeface="Calibri" panose="020F0502020204030204" pitchFamily="34" charset="0"/>
              </a:rPr>
              <a:t>1</a:t>
            </a:r>
            <a:r>
              <a:rPr lang="tr-TR" b="1" smtClean="0">
                <a:latin typeface="Times New Roman" panose="02020603050405020304" pitchFamily="18" charset="0"/>
                <a:ea typeface="Calibri" panose="020F0502020204030204" pitchFamily="34" charset="0"/>
              </a:rPr>
              <a:t>5.</a:t>
            </a:r>
            <a:r>
              <a:rPr lang="en-US" b="1" smtClean="0">
                <a:latin typeface="Times New Roman" panose="02020603050405020304" pitchFamily="18" charset="0"/>
                <a:ea typeface="Calibri" panose="020F0502020204030204" pitchFamily="34" charset="0"/>
              </a:rPr>
              <a:t> </a:t>
            </a:r>
            <a:r>
              <a:rPr lang="en-US" b="1">
                <a:latin typeface="Times New Roman" panose="02020603050405020304" pitchFamily="18" charset="0"/>
                <a:ea typeface="Calibri" panose="020F0502020204030204" pitchFamily="34" charset="0"/>
              </a:rPr>
              <a:t>Alias (Group)</a:t>
            </a:r>
            <a:endParaRPr lang="tr-TR" b="1">
              <a:latin typeface="Times New Roman" panose="02020603050405020304" pitchFamily="18" charset="0"/>
              <a:ea typeface="Calibri" panose="020F0502020204030204" pitchFamily="34" charset="0"/>
            </a:endParaRPr>
          </a:p>
        </p:txBody>
      </p:sp>
      <p:sp>
        <p:nvSpPr>
          <p:cNvPr id="10" name="Dikdörtgen 9"/>
          <p:cNvSpPr/>
          <p:nvPr/>
        </p:nvSpPr>
        <p:spPr>
          <a:xfrm>
            <a:off x="342470" y="2996978"/>
            <a:ext cx="11629789" cy="1186607"/>
          </a:xfrm>
          <a:prstGeom prst="rect">
            <a:avLst/>
          </a:prstGeom>
        </p:spPr>
        <p:txBody>
          <a:bodyPr wrap="square">
            <a:spAutoFit/>
          </a:bodyPr>
          <a:lstStyle/>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Tanımlanmış olan bir sinyali, başka isimlerle gruplamamızı sağlar.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Gruplandırılacak sinyal = sub sinyal 1 , sub sinyal 2 , sub sinyal 3 , sub sinyal 4 … gibi</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Bu da kodumuzun okunurluğu kolaylaştırır</a:t>
            </a:r>
            <a:r>
              <a:rPr lang="en-US" smtClean="0">
                <a:latin typeface="Times New Roman" panose="02020603050405020304" pitchFamily="18" charset="0"/>
                <a:ea typeface="Calibri" panose="020F0502020204030204" pitchFamily="34" charset="0"/>
                <a:cs typeface="Times New Roman" panose="02020603050405020304" pitchFamily="18" charset="0"/>
              </a:rPr>
              <a:t>.</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70244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26065" y="109718"/>
            <a:ext cx="10965712" cy="906787"/>
          </a:xfrm>
          <a:prstGeom prst="rect">
            <a:avLst/>
          </a:prstGeom>
        </p:spPr>
        <p:txBody>
          <a:bodyPr wrap="square">
            <a:spAutoFit/>
          </a:bodyPr>
          <a:lstStyle/>
          <a:p>
            <a:pPr>
              <a:lnSpc>
                <a:spcPct val="107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Örnek :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Örneğin Data_Stream adında bir sinyalimiz olsun ve bu sinyal içeriğinde başka sinyallerden oluşmuş olsun.</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2574187" y="1157509"/>
            <a:ext cx="5810250" cy="523875"/>
          </a:xfrm>
          <a:prstGeom prst="rect">
            <a:avLst/>
          </a:prstGeom>
        </p:spPr>
      </p:pic>
      <p:pic>
        <p:nvPicPr>
          <p:cNvPr id="6" name="Resim 5"/>
          <p:cNvPicPr/>
          <p:nvPr/>
        </p:nvPicPr>
        <p:blipFill>
          <a:blip r:embed="rId3"/>
          <a:stretch>
            <a:fillRect/>
          </a:stretch>
        </p:blipFill>
        <p:spPr>
          <a:xfrm>
            <a:off x="2932371" y="1822388"/>
            <a:ext cx="5753100" cy="1952625"/>
          </a:xfrm>
          <a:prstGeom prst="rect">
            <a:avLst/>
          </a:prstGeom>
        </p:spPr>
      </p:pic>
      <p:pic>
        <p:nvPicPr>
          <p:cNvPr id="7" name="Resim 6"/>
          <p:cNvPicPr/>
          <p:nvPr/>
        </p:nvPicPr>
        <p:blipFill>
          <a:blip r:embed="rId4"/>
          <a:stretch>
            <a:fillRect/>
          </a:stretch>
        </p:blipFill>
        <p:spPr>
          <a:xfrm>
            <a:off x="4169624" y="3916017"/>
            <a:ext cx="2619375" cy="238125"/>
          </a:xfrm>
          <a:prstGeom prst="rect">
            <a:avLst/>
          </a:prstGeom>
        </p:spPr>
      </p:pic>
    </p:spTree>
    <p:extLst>
      <p:ext uri="{BB962C8B-B14F-4D97-AF65-F5344CB8AC3E}">
        <p14:creationId xmlns:p14="http://schemas.microsoft.com/office/powerpoint/2010/main" val="9066246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 </a:t>
            </a:r>
            <a:endParaRPr lang="tr-TR"/>
          </a:p>
        </p:txBody>
      </p:sp>
      <p:sp>
        <p:nvSpPr>
          <p:cNvPr id="3" name="Dikdörtgen 2"/>
          <p:cNvSpPr/>
          <p:nvPr/>
        </p:nvSpPr>
        <p:spPr>
          <a:xfrm>
            <a:off x="343831" y="229866"/>
            <a:ext cx="3739485" cy="507831"/>
          </a:xfrm>
          <a:prstGeom prst="rect">
            <a:avLst/>
          </a:prstGeom>
        </p:spPr>
        <p:txBody>
          <a:bodyPr wrap="none">
            <a:spAutoFit/>
          </a:bodyPr>
          <a:lstStyle/>
          <a:p>
            <a:pPr>
              <a:lnSpc>
                <a:spcPct val="150000"/>
              </a:lnSpc>
              <a:spcBef>
                <a:spcPts val="800"/>
              </a:spcBef>
              <a:spcAft>
                <a:spcPts val="600"/>
              </a:spcAft>
            </a:pPr>
            <a:r>
              <a:rPr lang="tr-TR" b="1" smtClean="0">
                <a:latin typeface="Times New Roman" panose="02020603050405020304" pitchFamily="18" charset="0"/>
                <a:ea typeface="Times New Roman" panose="02020603050405020304" pitchFamily="18" charset="0"/>
                <a:cs typeface="Times New Roman" panose="02020603050405020304" pitchFamily="18" charset="0"/>
              </a:rPr>
              <a:t>1. </a:t>
            </a:r>
            <a:r>
              <a:rPr lang="en-US" b="1" smtClean="0">
                <a:latin typeface="Times New Roman" panose="02020603050405020304" pitchFamily="18" charset="0"/>
                <a:ea typeface="Times New Roman" panose="02020603050405020304" pitchFamily="18" charset="0"/>
                <a:cs typeface="Times New Roman" panose="02020603050405020304" pitchFamily="18" charset="0"/>
              </a:rPr>
              <a:t>BIT </a:t>
            </a:r>
            <a:r>
              <a:rPr lang="en-US" b="1">
                <a:latin typeface="Times New Roman" panose="02020603050405020304" pitchFamily="18" charset="0"/>
                <a:ea typeface="Times New Roman" panose="02020603050405020304" pitchFamily="18" charset="0"/>
                <a:cs typeface="Times New Roman" panose="02020603050405020304" pitchFamily="18" charset="0"/>
              </a:rPr>
              <a:t>VE BIT_VECTOR TİPLERİ</a:t>
            </a:r>
            <a:endParaRPr lang="tr-TR"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Dikdörtgen 3"/>
          <p:cNvSpPr/>
          <p:nvPr/>
        </p:nvSpPr>
        <p:spPr>
          <a:xfrm>
            <a:off x="9193618" y="365125"/>
            <a:ext cx="2438400" cy="126682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tr-TR" sz="11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Comparing Vectors</a:t>
            </a:r>
            <a:endParaRPr lang="tr-TR" sz="1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tr-TR" sz="1100">
                <a:effectLst/>
                <a:latin typeface="Times New Roman" panose="02020603050405020304" pitchFamily="18" charset="0"/>
                <a:ea typeface="Calibri" panose="020F0502020204030204" pitchFamily="34" charset="0"/>
                <a:cs typeface="Times New Roman" panose="02020603050405020304" pitchFamily="18" charset="0"/>
              </a:rPr>
              <a:t>Vektör tipinde sayılarla karşılaştırma yapılacaksa, data uzunlukları mutlaka aynı olmalıdır. Concatenation operatorü ile eşitleme yapıp comparison yapılabilir.</a:t>
            </a:r>
          </a:p>
        </p:txBody>
      </p:sp>
      <p:sp>
        <p:nvSpPr>
          <p:cNvPr id="5" name="Dikdörtgen 4"/>
          <p:cNvSpPr/>
          <p:nvPr/>
        </p:nvSpPr>
        <p:spPr>
          <a:xfrm>
            <a:off x="838200" y="872956"/>
            <a:ext cx="6096000" cy="2461058"/>
          </a:xfrm>
          <a:prstGeom prst="rect">
            <a:avLst/>
          </a:prstGeom>
        </p:spPr>
        <p:txBody>
          <a:bodyPr>
            <a:spAutoFit/>
          </a:bodyPr>
          <a:lstStyle/>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The bit type can process the values ‘0’ or ‘1’</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449580">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Signal hex_kelime : bit_vector (0 to 3);</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449580">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hex_kelime &lt;= “0101”;</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449580">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hex_kelime (0) &lt;= ‘0’ ;</a:t>
            </a:r>
            <a:endParaRPr lang="tr-TR">
              <a:latin typeface="Times New Roman" panose="02020603050405020304" pitchFamily="18" charset="0"/>
              <a:ea typeface="Calibri" panose="020F0502020204030204" pitchFamily="34" charset="0"/>
              <a:cs typeface="Times New Roman" panose="02020603050405020304" pitchFamily="18" charset="0"/>
            </a:endParaRPr>
          </a:p>
          <a:p>
            <a:pPr marL="449580">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hex_kelime (2 downto 0) &lt;= “100”;</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990912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187841" y="184457"/>
            <a:ext cx="11912009" cy="685059"/>
          </a:xfrm>
          <a:prstGeom prst="rect">
            <a:avLst/>
          </a:prstGeom>
        </p:spPr>
        <p:txBody>
          <a:bodyPr wrap="square">
            <a:spAutoFit/>
          </a:bodyPr>
          <a:lstStyle/>
          <a:p>
            <a:pPr>
              <a:lnSpc>
                <a:spcPct val="107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NOT: Bu sinyali concatenation operatörü ile de yapabiliriz ama birden fazla sinyali bu şekilde yaptığımızda, kodun okunabilirliği azalacaktır.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3418699" y="869516"/>
            <a:ext cx="4333875" cy="2095500"/>
          </a:xfrm>
          <a:prstGeom prst="rect">
            <a:avLst/>
          </a:prstGeom>
        </p:spPr>
      </p:pic>
      <p:pic>
        <p:nvPicPr>
          <p:cNvPr id="6" name="Resim 5"/>
          <p:cNvPicPr/>
          <p:nvPr/>
        </p:nvPicPr>
        <p:blipFill>
          <a:blip r:embed="rId3"/>
          <a:stretch>
            <a:fillRect/>
          </a:stretch>
        </p:blipFill>
        <p:spPr>
          <a:xfrm>
            <a:off x="4484546" y="3235737"/>
            <a:ext cx="2202180" cy="828675"/>
          </a:xfrm>
          <a:prstGeom prst="rect">
            <a:avLst/>
          </a:prstGeom>
        </p:spPr>
      </p:pic>
      <p:sp>
        <p:nvSpPr>
          <p:cNvPr id="7" name="Dikdörtgen 6"/>
          <p:cNvSpPr/>
          <p:nvPr/>
        </p:nvSpPr>
        <p:spPr>
          <a:xfrm>
            <a:off x="1144772" y="4150467"/>
            <a:ext cx="10508512" cy="369332"/>
          </a:xfrm>
          <a:prstGeom prst="rect">
            <a:avLst/>
          </a:prstGeom>
        </p:spPr>
        <p:txBody>
          <a:bodyPr wrap="square">
            <a:spAutoFit/>
          </a:bodyPr>
          <a:lstStyle/>
          <a:p>
            <a:r>
              <a:rPr lang="en-US" u="sng">
                <a:latin typeface="Times New Roman" panose="02020603050405020304" pitchFamily="18" charset="0"/>
                <a:ea typeface="Calibri" panose="020F0502020204030204" pitchFamily="34" charset="0"/>
              </a:rPr>
              <a:t>İki sonuç karşılaştırıldığında alias ile tek sinyal simülasyonda iken diğerkinde diğer sinyallerde vardır.</a:t>
            </a:r>
            <a:endParaRPr lang="tr-TR"/>
          </a:p>
        </p:txBody>
      </p:sp>
    </p:spTree>
    <p:extLst>
      <p:ext uri="{BB962C8B-B14F-4D97-AF65-F5344CB8AC3E}">
        <p14:creationId xmlns:p14="http://schemas.microsoft.com/office/powerpoint/2010/main" val="2549104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33669" y="304294"/>
            <a:ext cx="5673669" cy="507831"/>
          </a:xfrm>
          <a:prstGeom prst="rect">
            <a:avLst/>
          </a:prstGeom>
        </p:spPr>
        <p:txBody>
          <a:bodyPr wrap="none">
            <a:spAutoFit/>
          </a:bodyPr>
          <a:lstStyle/>
          <a:p>
            <a:pPr>
              <a:lnSpc>
                <a:spcPct val="150000"/>
              </a:lnSpc>
              <a:spcBef>
                <a:spcPts val="800"/>
              </a:spcBef>
              <a:spcAft>
                <a:spcPts val="600"/>
              </a:spcAft>
            </a:pPr>
            <a:r>
              <a:rPr lang="tr-TR" b="1" smtClean="0">
                <a:latin typeface="Times New Roman" panose="02020603050405020304" pitchFamily="18" charset="0"/>
                <a:ea typeface="Times New Roman" panose="02020603050405020304" pitchFamily="18" charset="0"/>
                <a:cs typeface="Times New Roman" panose="02020603050405020304" pitchFamily="18" charset="0"/>
              </a:rPr>
              <a:t>2. </a:t>
            </a:r>
            <a:r>
              <a:rPr lang="en-US" b="1" smtClean="0">
                <a:latin typeface="Times New Roman" panose="02020603050405020304" pitchFamily="18" charset="0"/>
                <a:ea typeface="Times New Roman" panose="02020603050405020304" pitchFamily="18" charset="0"/>
                <a:cs typeface="Times New Roman" panose="02020603050405020304" pitchFamily="18" charset="0"/>
              </a:rPr>
              <a:t>STD_LOGIC </a:t>
            </a:r>
            <a:r>
              <a:rPr lang="en-US" b="1">
                <a:latin typeface="Times New Roman" panose="02020603050405020304" pitchFamily="18" charset="0"/>
                <a:ea typeface="Times New Roman" panose="02020603050405020304" pitchFamily="18" charset="0"/>
                <a:cs typeface="Times New Roman" panose="02020603050405020304" pitchFamily="18" charset="0"/>
              </a:rPr>
              <a:t>VE STD_LOGIC _VECTOR TİPLERİ</a:t>
            </a:r>
            <a:endParaRPr lang="tr-TR"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Dikdörtgen 4"/>
          <p:cNvSpPr/>
          <p:nvPr/>
        </p:nvSpPr>
        <p:spPr>
          <a:xfrm>
            <a:off x="411126" y="812125"/>
            <a:ext cx="11135832" cy="1338828"/>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Std_logic ile bit arasındaki fark std_logic tipinin sahip olabileceği durumların sayısının bit tipine oranla daha fazla olmasıdır. Std_logic 0,1,Z (Yüksek empedans) , X (Bilinmeyen),U (Undefined), W(Weak), L (Weak 0), H (Weak 1) ve “–“ (don’t care) değerleri alabilir.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Dikdörtgen 5"/>
          <p:cNvSpPr/>
          <p:nvPr/>
        </p:nvSpPr>
        <p:spPr>
          <a:xfrm>
            <a:off x="517451" y="2150953"/>
            <a:ext cx="10933814" cy="923330"/>
          </a:xfrm>
          <a:prstGeom prst="rect">
            <a:avLst/>
          </a:prstGeom>
        </p:spPr>
        <p:txBody>
          <a:bodyPr wrap="square">
            <a:spAutoFit/>
          </a:bodyPr>
          <a:lstStyle/>
          <a:p>
            <a:pPr>
              <a:lnSpc>
                <a:spcPct val="150000"/>
              </a:lnSpc>
              <a:spcAft>
                <a:spcPts val="800"/>
              </a:spcAft>
            </a:pP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Not: Tasarım kodlarında Bit tipi kullanmak yerine std_logic kullanmak önemlidir. Çünkü devre tasarımını en iyi ifade edebilen data tipidir.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Dikdörtgen 6"/>
          <p:cNvSpPr/>
          <p:nvPr/>
        </p:nvSpPr>
        <p:spPr>
          <a:xfrm>
            <a:off x="955113" y="3235865"/>
            <a:ext cx="6135077" cy="507831"/>
          </a:xfrm>
          <a:prstGeom prst="rect">
            <a:avLst/>
          </a:prstGeom>
        </p:spPr>
        <p:txBody>
          <a:bodyPr wrap="none">
            <a:spAutoFit/>
          </a:bodyPr>
          <a:lstStyle/>
          <a:p>
            <a:pPr>
              <a:lnSpc>
                <a:spcPct val="150000"/>
              </a:lnSpc>
              <a:spcAft>
                <a:spcPts val="800"/>
              </a:spcAft>
            </a:pPr>
            <a:r>
              <a:rPr lang="en-US" smtClean="0">
                <a:latin typeface="Times New Roman" panose="02020603050405020304" pitchFamily="18" charset="0"/>
                <a:ea typeface="Calibri" panose="020F0502020204030204" pitchFamily="34" charset="0"/>
                <a:cs typeface="Times New Roman" panose="02020603050405020304" pitchFamily="18" charset="0"/>
              </a:rPr>
              <a:t>Std_logic_vector(0 to 7) en soldaki indis 0 ile başlıyor demektir.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Dikdörtgen 7"/>
          <p:cNvSpPr/>
          <p:nvPr/>
        </p:nvSpPr>
        <p:spPr>
          <a:xfrm>
            <a:off x="974650" y="3905278"/>
            <a:ext cx="10753061" cy="507831"/>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Std_logic_vector(7 downto 0) en soldaki indis 7 ile başlıyor demektir.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83806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480255" y="272397"/>
            <a:ext cx="1364476" cy="507831"/>
          </a:xfrm>
          <a:prstGeom prst="rect">
            <a:avLst/>
          </a:prstGeom>
        </p:spPr>
        <p:txBody>
          <a:bodyPr wrap="none">
            <a:spAutoFit/>
          </a:bodyPr>
          <a:lstStyle/>
          <a:p>
            <a:pPr>
              <a:lnSpc>
                <a:spcPct val="150000"/>
              </a:lnSpc>
              <a:spcAft>
                <a:spcPts val="800"/>
              </a:spcAft>
            </a:pPr>
            <a:r>
              <a:rPr lang="en-US" b="1">
                <a:latin typeface="Times New Roman" panose="02020603050405020304" pitchFamily="18" charset="0"/>
                <a:ea typeface="Calibri" panose="020F0502020204030204" pitchFamily="34" charset="0"/>
                <a:cs typeface="Times New Roman" panose="02020603050405020304" pitchFamily="18" charset="0"/>
              </a:rPr>
              <a:t>Example 1: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1162493" y="934114"/>
            <a:ext cx="3000375" cy="1162050"/>
          </a:xfrm>
          <a:prstGeom prst="rect">
            <a:avLst/>
          </a:prstGeom>
        </p:spPr>
      </p:pic>
      <p:pic>
        <p:nvPicPr>
          <p:cNvPr id="6" name="Resim 5"/>
          <p:cNvPicPr/>
          <p:nvPr/>
        </p:nvPicPr>
        <p:blipFill>
          <a:blip r:embed="rId3">
            <a:extLst>
              <a:ext uri="{28A0092B-C50C-407E-A947-70E740481C1C}">
                <a14:useLocalDpi xmlns:a14="http://schemas.microsoft.com/office/drawing/2010/main" val="0"/>
              </a:ext>
            </a:extLst>
          </a:blip>
          <a:stretch>
            <a:fillRect/>
          </a:stretch>
        </p:blipFill>
        <p:spPr>
          <a:xfrm>
            <a:off x="4902052" y="1019839"/>
            <a:ext cx="1409700" cy="990600"/>
          </a:xfrm>
          <a:prstGeom prst="rect">
            <a:avLst/>
          </a:prstGeom>
        </p:spPr>
      </p:pic>
      <p:sp>
        <p:nvSpPr>
          <p:cNvPr id="7" name="Dikdörtgen 6"/>
          <p:cNvSpPr/>
          <p:nvPr/>
        </p:nvSpPr>
        <p:spPr>
          <a:xfrm>
            <a:off x="398725" y="2531953"/>
            <a:ext cx="1229824" cy="369332"/>
          </a:xfrm>
          <a:prstGeom prst="rect">
            <a:avLst/>
          </a:prstGeom>
        </p:spPr>
        <p:txBody>
          <a:bodyPr wrap="none">
            <a:spAutoFit/>
          </a:bodyPr>
          <a:lstStyle/>
          <a:p>
            <a:r>
              <a:rPr lang="en-US" b="1">
                <a:latin typeface="Times New Roman" panose="02020603050405020304" pitchFamily="18" charset="0"/>
                <a:ea typeface="Calibri" panose="020F0502020204030204" pitchFamily="34" charset="0"/>
              </a:rPr>
              <a:t>Example 2</a:t>
            </a:r>
            <a:endParaRPr lang="tr-TR"/>
          </a:p>
        </p:txBody>
      </p:sp>
      <p:pic>
        <p:nvPicPr>
          <p:cNvPr id="8" name="Resim 7"/>
          <p:cNvPicPr/>
          <p:nvPr/>
        </p:nvPicPr>
        <p:blipFill>
          <a:blip r:embed="rId4"/>
          <a:stretch>
            <a:fillRect/>
          </a:stretch>
        </p:blipFill>
        <p:spPr>
          <a:xfrm>
            <a:off x="1162493" y="3038264"/>
            <a:ext cx="2914650" cy="1619250"/>
          </a:xfrm>
          <a:prstGeom prst="rect">
            <a:avLst/>
          </a:prstGeom>
        </p:spPr>
      </p:pic>
      <p:pic>
        <p:nvPicPr>
          <p:cNvPr id="9" name="Resim 8"/>
          <p:cNvPicPr/>
          <p:nvPr/>
        </p:nvPicPr>
        <p:blipFill>
          <a:blip r:embed="rId5">
            <a:extLst>
              <a:ext uri="{28A0092B-C50C-407E-A947-70E740481C1C}">
                <a14:useLocalDpi xmlns:a14="http://schemas.microsoft.com/office/drawing/2010/main" val="0"/>
              </a:ext>
            </a:extLst>
          </a:blip>
          <a:stretch>
            <a:fillRect/>
          </a:stretch>
        </p:blipFill>
        <p:spPr>
          <a:xfrm>
            <a:off x="4902052" y="3038264"/>
            <a:ext cx="1381125" cy="1809750"/>
          </a:xfrm>
          <a:prstGeom prst="rect">
            <a:avLst/>
          </a:prstGeom>
        </p:spPr>
      </p:pic>
    </p:spTree>
    <p:extLst>
      <p:ext uri="{BB962C8B-B14F-4D97-AF65-F5344CB8AC3E}">
        <p14:creationId xmlns:p14="http://schemas.microsoft.com/office/powerpoint/2010/main" val="4153495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05575" y="235320"/>
            <a:ext cx="3953005" cy="369332"/>
          </a:xfrm>
          <a:prstGeom prst="rect">
            <a:avLst/>
          </a:prstGeom>
        </p:spPr>
        <p:txBody>
          <a:bodyPr wrap="none">
            <a:spAutoFit/>
          </a:bodyPr>
          <a:lstStyle/>
          <a:p>
            <a:r>
              <a:rPr lang="tr-TR" b="1" smtClean="0">
                <a:latin typeface="Times New Roman" panose="02020603050405020304" pitchFamily="18" charset="0"/>
                <a:ea typeface="Calibri" panose="020F0502020204030204" pitchFamily="34" charset="0"/>
              </a:rPr>
              <a:t>3. </a:t>
            </a:r>
            <a:r>
              <a:rPr lang="en-US" b="1" smtClean="0">
                <a:latin typeface="Times New Roman" panose="02020603050405020304" pitchFamily="18" charset="0"/>
                <a:ea typeface="Calibri" panose="020F0502020204030204" pitchFamily="34" charset="0"/>
              </a:rPr>
              <a:t>SIGNED </a:t>
            </a:r>
            <a:r>
              <a:rPr lang="en-US" b="1">
                <a:latin typeface="Times New Roman" panose="02020603050405020304" pitchFamily="18" charset="0"/>
                <a:ea typeface="Calibri" panose="020F0502020204030204" pitchFamily="34" charset="0"/>
              </a:rPr>
              <a:t>VE UNSIGNED TİPLERİ</a:t>
            </a:r>
            <a:endParaRPr lang="tr-TR" b="1"/>
          </a:p>
        </p:txBody>
      </p:sp>
      <p:sp>
        <p:nvSpPr>
          <p:cNvPr id="5" name="Dikdörtgen 4"/>
          <p:cNvSpPr/>
          <p:nvPr/>
        </p:nvSpPr>
        <p:spPr>
          <a:xfrm>
            <a:off x="305574" y="604652"/>
            <a:ext cx="11273281" cy="1338828"/>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Aşağıdaki örnek signed ve unsigned tipinde signal bildirimleri verilmiştir.kelime_unsigned sinyali 4 bitlik işaretsiz olarak tanımlanmıştır. Yani bu sinyal 0 ile 15 arasında 10 tabanındaki sayı değerlerini alabilecektir. Kelime_signed sinyali 4 bitlik işaretli olarak tanımlandığında – 8 ile 7 arasındaki değerleri alabilir.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Dikdörtgen 5"/>
          <p:cNvSpPr/>
          <p:nvPr/>
        </p:nvSpPr>
        <p:spPr>
          <a:xfrm>
            <a:off x="570614" y="1943480"/>
            <a:ext cx="6096000" cy="1025922"/>
          </a:xfrm>
          <a:prstGeom prst="rect">
            <a:avLst/>
          </a:prstGeom>
        </p:spPr>
        <p:txBody>
          <a:bodyPr>
            <a:spAutoFit/>
          </a:bodyPr>
          <a:lstStyle/>
          <a:p>
            <a:pPr>
              <a:lnSpc>
                <a:spcPct val="150000"/>
              </a:lnSpc>
              <a:spcAft>
                <a:spcPts val="800"/>
              </a:spcAft>
            </a:pPr>
            <a:r>
              <a:rPr lang="en-US">
                <a:solidFill>
                  <a:srgbClr val="7030A0"/>
                </a:solidFill>
                <a:latin typeface="Times New Roman" panose="02020603050405020304" pitchFamily="18" charset="0"/>
                <a:ea typeface="Calibri" panose="020F0502020204030204" pitchFamily="34" charset="0"/>
                <a:cs typeface="Times New Roman" panose="02020603050405020304" pitchFamily="18" charset="0"/>
              </a:rPr>
              <a:t>signal </a:t>
            </a:r>
            <a:r>
              <a:rPr lang="en-US">
                <a:solidFill>
                  <a:srgbClr val="00B050"/>
                </a:solidFill>
                <a:latin typeface="Times New Roman" panose="02020603050405020304" pitchFamily="18" charset="0"/>
                <a:ea typeface="Calibri" panose="020F0502020204030204" pitchFamily="34" charset="0"/>
                <a:cs typeface="Times New Roman" panose="02020603050405020304" pitchFamily="18" charset="0"/>
              </a:rPr>
              <a:t>kelime_unsigned </a:t>
            </a:r>
            <a:r>
              <a:rPr lang="en-US">
                <a:latin typeface="Times New Roman" panose="02020603050405020304" pitchFamily="18" charset="0"/>
                <a:ea typeface="Calibri" panose="020F0502020204030204" pitchFamily="34" charset="0"/>
                <a:cs typeface="Times New Roman" panose="02020603050405020304" pitchFamily="18" charset="0"/>
              </a:rPr>
              <a:t>: unsigned(3 downto 0);</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solidFill>
                  <a:srgbClr val="7030A0"/>
                </a:solidFill>
                <a:latin typeface="Times New Roman" panose="02020603050405020304" pitchFamily="18" charset="0"/>
                <a:ea typeface="Calibri" panose="020F0502020204030204" pitchFamily="34" charset="0"/>
                <a:cs typeface="Times New Roman" panose="02020603050405020304" pitchFamily="18" charset="0"/>
              </a:rPr>
              <a:t>signal </a:t>
            </a:r>
            <a:r>
              <a:rPr lang="en-US" smtClean="0">
                <a:solidFill>
                  <a:srgbClr val="00B050"/>
                </a:solidFill>
                <a:latin typeface="Times New Roman" panose="02020603050405020304" pitchFamily="18" charset="0"/>
                <a:ea typeface="Calibri" panose="020F0502020204030204" pitchFamily="34" charset="0"/>
                <a:cs typeface="Times New Roman" panose="02020603050405020304" pitchFamily="18" charset="0"/>
              </a:rPr>
              <a:t>kelime_signed</a:t>
            </a:r>
            <a:r>
              <a:rPr lang="tr-TR" smtClean="0">
                <a:solidFill>
                  <a:srgbClr val="00B050"/>
                </a:solidFill>
                <a:latin typeface="Times New Roman" panose="02020603050405020304" pitchFamily="18" charset="0"/>
                <a:ea typeface="Calibri" panose="020F0502020204030204" pitchFamily="34" charset="0"/>
                <a:cs typeface="Times New Roman" panose="02020603050405020304" pitchFamily="18" charset="0"/>
              </a:rPr>
              <a:t>     </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rPr>
              <a:t>signed(3 downto 0);</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91868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316478" y="293662"/>
            <a:ext cx="2007922" cy="507831"/>
          </a:xfrm>
          <a:prstGeom prst="rect">
            <a:avLst/>
          </a:prstGeom>
        </p:spPr>
        <p:txBody>
          <a:bodyPr wrap="none">
            <a:spAutoFit/>
          </a:bodyPr>
          <a:lstStyle/>
          <a:p>
            <a:pPr>
              <a:lnSpc>
                <a:spcPct val="150000"/>
              </a:lnSpc>
              <a:spcBef>
                <a:spcPts val="800"/>
              </a:spcBef>
              <a:spcAft>
                <a:spcPts val="600"/>
              </a:spcAft>
            </a:pPr>
            <a:r>
              <a:rPr lang="tr-TR" b="1" smtClean="0">
                <a:latin typeface="Times New Roman" panose="02020603050405020304" pitchFamily="18" charset="0"/>
                <a:ea typeface="Times New Roman" panose="02020603050405020304" pitchFamily="18" charset="0"/>
                <a:cs typeface="Times New Roman" panose="02020603050405020304" pitchFamily="18" charset="0"/>
              </a:rPr>
              <a:t>4. </a:t>
            </a:r>
            <a:r>
              <a:rPr lang="en-US" b="1" smtClean="0">
                <a:latin typeface="Times New Roman" panose="02020603050405020304" pitchFamily="18" charset="0"/>
                <a:ea typeface="Times New Roman" panose="02020603050405020304" pitchFamily="18" charset="0"/>
                <a:cs typeface="Times New Roman" panose="02020603050405020304" pitchFamily="18" charset="0"/>
              </a:rPr>
              <a:t>INTEGER TİPİ</a:t>
            </a:r>
            <a:endParaRPr lang="tr-TR"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Dikdörtgen 5"/>
          <p:cNvSpPr/>
          <p:nvPr/>
        </p:nvSpPr>
        <p:spPr>
          <a:xfrm>
            <a:off x="432390" y="801493"/>
            <a:ext cx="11157097" cy="507831"/>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Integer sayı tipi 4 Byte (32 Bit) veri içerir. –(2^31-1) ile (2^31-1) aralığındaki sayıları göstermektedir.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Dikdörtgen 6"/>
          <p:cNvSpPr/>
          <p:nvPr/>
        </p:nvSpPr>
        <p:spPr>
          <a:xfrm>
            <a:off x="432390" y="1447823"/>
            <a:ext cx="5923416" cy="369332"/>
          </a:xfrm>
          <a:prstGeom prst="rect">
            <a:avLst/>
          </a:prstGeom>
        </p:spPr>
        <p:txBody>
          <a:bodyPr wrap="none">
            <a:spAutoFit/>
          </a:bodyPr>
          <a:lstStyle/>
          <a:p>
            <a:r>
              <a:rPr lang="en-US">
                <a:latin typeface="Times New Roman" panose="02020603050405020304" pitchFamily="18" charset="0"/>
                <a:ea typeface="Calibri" panose="020F0502020204030204" pitchFamily="34" charset="0"/>
              </a:rPr>
              <a:t>Aşağıdaki kod integer max değerini aştığından hata verecektir</a:t>
            </a:r>
            <a:endParaRPr lang="tr-TR"/>
          </a:p>
        </p:txBody>
      </p:sp>
      <p:pic>
        <p:nvPicPr>
          <p:cNvPr id="8" name="Resim 7"/>
          <p:cNvPicPr/>
          <p:nvPr/>
        </p:nvPicPr>
        <p:blipFill>
          <a:blip r:embed="rId2"/>
          <a:stretch>
            <a:fillRect/>
          </a:stretch>
        </p:blipFill>
        <p:spPr>
          <a:xfrm>
            <a:off x="1518130" y="2146558"/>
            <a:ext cx="2733675" cy="161925"/>
          </a:xfrm>
          <a:prstGeom prst="rect">
            <a:avLst/>
          </a:prstGeom>
        </p:spPr>
      </p:pic>
      <p:pic>
        <p:nvPicPr>
          <p:cNvPr id="9" name="Resim 8"/>
          <p:cNvPicPr/>
          <p:nvPr/>
        </p:nvPicPr>
        <p:blipFill>
          <a:blip r:embed="rId3"/>
          <a:stretch>
            <a:fillRect/>
          </a:stretch>
        </p:blipFill>
        <p:spPr>
          <a:xfrm>
            <a:off x="3444797" y="2637886"/>
            <a:ext cx="3816985" cy="1163955"/>
          </a:xfrm>
          <a:prstGeom prst="rect">
            <a:avLst/>
          </a:prstGeom>
        </p:spPr>
      </p:pic>
    </p:spTree>
    <p:extLst>
      <p:ext uri="{BB962C8B-B14F-4D97-AF65-F5344CB8AC3E}">
        <p14:creationId xmlns:p14="http://schemas.microsoft.com/office/powerpoint/2010/main" val="13503025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549583" y="437339"/>
            <a:ext cx="2097690" cy="369332"/>
          </a:xfrm>
          <a:prstGeom prst="rect">
            <a:avLst/>
          </a:prstGeom>
        </p:spPr>
        <p:txBody>
          <a:bodyPr wrap="none">
            <a:spAutoFit/>
          </a:bodyPr>
          <a:lstStyle/>
          <a:p>
            <a:r>
              <a:rPr lang="en-US" b="1">
                <a:latin typeface="Times New Roman" panose="02020603050405020304" pitchFamily="18" charset="0"/>
                <a:ea typeface="Calibri" panose="020F0502020204030204" pitchFamily="34" charset="0"/>
              </a:rPr>
              <a:t>Integer bildirimleri</a:t>
            </a:r>
            <a:endParaRPr lang="tr-TR"/>
          </a:p>
        </p:txBody>
      </p:sp>
      <p:sp>
        <p:nvSpPr>
          <p:cNvPr id="5" name="Dikdörtgen 4"/>
          <p:cNvSpPr/>
          <p:nvPr/>
        </p:nvSpPr>
        <p:spPr>
          <a:xfrm>
            <a:off x="783265" y="945152"/>
            <a:ext cx="6096000" cy="1544012"/>
          </a:xfrm>
          <a:prstGeom prst="rect">
            <a:avLst/>
          </a:prstGeom>
        </p:spPr>
        <p:txBody>
          <a:bodyPr>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sayi : in integer ;   -- port</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Signal sayi : integer;</a:t>
            </a:r>
            <a:endParaRPr lang="tr-TR">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Variable sayi: integer;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Dikdörtgen 5"/>
          <p:cNvSpPr/>
          <p:nvPr/>
        </p:nvSpPr>
        <p:spPr>
          <a:xfrm>
            <a:off x="783264" y="2627645"/>
            <a:ext cx="11178363" cy="923330"/>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VHDL dilinde Range to / down to sözdizimleri ile gerçekleşmektedir. Aşağıda tanımlanan sayı gösterimleri için sentezleyici 7 bitlik değerler oluşturacaktır.</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Dikdörtgen 6"/>
          <p:cNvSpPr/>
          <p:nvPr/>
        </p:nvSpPr>
        <p:spPr>
          <a:xfrm>
            <a:off x="783265" y="3513286"/>
            <a:ext cx="6096000" cy="1923604"/>
          </a:xfrm>
          <a:prstGeom prst="rect">
            <a:avLst/>
          </a:prstGeom>
        </p:spPr>
        <p:txBody>
          <a:bodyPr>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Sayi : in integer range -63 to </a:t>
            </a:r>
            <a:r>
              <a:rPr lang="en-US" smtClean="0">
                <a:latin typeface="Times New Roman" panose="02020603050405020304" pitchFamily="18" charset="0"/>
                <a:ea typeface="Calibri" panose="020F0502020204030204" pitchFamily="34" charset="0"/>
                <a:cs typeface="Times New Roman" panose="02020603050405020304" pitchFamily="18" charset="0"/>
              </a:rPr>
              <a:t>63;</a:t>
            </a:r>
            <a:endParaRPr lang="tr-TR"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mtClean="0">
                <a:latin typeface="Times New Roman" panose="02020603050405020304" pitchFamily="18" charset="0"/>
                <a:ea typeface="Calibri" panose="020F0502020204030204" pitchFamily="34" charset="0"/>
                <a:cs typeface="Times New Roman" panose="02020603050405020304" pitchFamily="18" charset="0"/>
              </a:rPr>
              <a:t>Signal </a:t>
            </a:r>
            <a:r>
              <a:rPr lang="en-US">
                <a:latin typeface="Times New Roman" panose="02020603050405020304" pitchFamily="18" charset="0"/>
                <a:ea typeface="Calibri" panose="020F0502020204030204" pitchFamily="34" charset="0"/>
                <a:cs typeface="Times New Roman" panose="02020603050405020304" pitchFamily="18" charset="0"/>
              </a:rPr>
              <a:t>sayi : integer range -63 to </a:t>
            </a:r>
            <a:r>
              <a:rPr lang="en-US" smtClean="0">
                <a:latin typeface="Times New Roman" panose="02020603050405020304" pitchFamily="18" charset="0"/>
                <a:ea typeface="Calibri" panose="020F0502020204030204" pitchFamily="34" charset="0"/>
                <a:cs typeface="Times New Roman" panose="02020603050405020304" pitchFamily="18" charset="0"/>
              </a:rPr>
              <a:t>63;</a:t>
            </a:r>
            <a:endParaRPr lang="tr-TR"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mtClean="0">
                <a:latin typeface="Times New Roman" panose="02020603050405020304" pitchFamily="18" charset="0"/>
                <a:ea typeface="Calibri" panose="020F0502020204030204" pitchFamily="34" charset="0"/>
                <a:cs typeface="Times New Roman" panose="02020603050405020304" pitchFamily="18" charset="0"/>
              </a:rPr>
              <a:t>Constant </a:t>
            </a:r>
            <a:r>
              <a:rPr lang="en-US">
                <a:latin typeface="Times New Roman" panose="02020603050405020304" pitchFamily="18" charset="0"/>
                <a:ea typeface="Calibri" panose="020F0502020204030204" pitchFamily="34" charset="0"/>
                <a:cs typeface="Times New Roman" panose="02020603050405020304" pitchFamily="18" charset="0"/>
              </a:rPr>
              <a:t>: integer range -63 to 63;</a:t>
            </a:r>
            <a:endParaRPr lang="tr-TR">
              <a:latin typeface="Times New Roman" panose="02020603050405020304" pitchFamily="18" charset="0"/>
              <a:ea typeface="Calibri" panose="020F0502020204030204" pitchFamily="34" charset="0"/>
              <a:cs typeface="Times New Roman" panose="02020603050405020304" pitchFamily="18" charset="0"/>
            </a:endParaRPr>
          </a:p>
          <a:p>
            <a:r>
              <a:rPr lang="en-US">
                <a:latin typeface="Times New Roman" panose="02020603050405020304" pitchFamily="18" charset="0"/>
                <a:ea typeface="Calibri" panose="020F0502020204030204" pitchFamily="34" charset="0"/>
              </a:rPr>
              <a:t>Variable : integer range -63 to 63;</a:t>
            </a:r>
            <a:endParaRPr lang="tr-TR"/>
          </a:p>
        </p:txBody>
      </p:sp>
    </p:spTree>
    <p:extLst>
      <p:ext uri="{BB962C8B-B14F-4D97-AF65-F5344CB8AC3E}">
        <p14:creationId xmlns:p14="http://schemas.microsoft.com/office/powerpoint/2010/main" val="14327847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52159" y="421253"/>
            <a:ext cx="4019049" cy="507831"/>
          </a:xfrm>
          <a:prstGeom prst="rect">
            <a:avLst/>
          </a:prstGeom>
        </p:spPr>
        <p:txBody>
          <a:bodyPr wrap="non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Örneğin aşağıdaki integer 63 değeri için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Resim 4"/>
          <p:cNvPicPr/>
          <p:nvPr/>
        </p:nvPicPr>
        <p:blipFill>
          <a:blip r:embed="rId2"/>
          <a:stretch>
            <a:fillRect/>
          </a:stretch>
        </p:blipFill>
        <p:spPr>
          <a:xfrm>
            <a:off x="1353103" y="1108222"/>
            <a:ext cx="3552825" cy="133350"/>
          </a:xfrm>
          <a:prstGeom prst="rect">
            <a:avLst/>
          </a:prstGeom>
        </p:spPr>
      </p:pic>
      <p:pic>
        <p:nvPicPr>
          <p:cNvPr id="6" name="Resim 5"/>
          <p:cNvPicPr/>
          <p:nvPr/>
        </p:nvPicPr>
        <p:blipFill>
          <a:blip r:embed="rId3"/>
          <a:stretch>
            <a:fillRect/>
          </a:stretch>
        </p:blipFill>
        <p:spPr>
          <a:xfrm>
            <a:off x="1353103" y="1334350"/>
            <a:ext cx="5760720" cy="172720"/>
          </a:xfrm>
          <a:prstGeom prst="rect">
            <a:avLst/>
          </a:prstGeom>
        </p:spPr>
      </p:pic>
      <p:pic>
        <p:nvPicPr>
          <p:cNvPr id="7" name="Resim 6"/>
          <p:cNvPicPr/>
          <p:nvPr/>
        </p:nvPicPr>
        <p:blipFill>
          <a:blip r:embed="rId4"/>
          <a:stretch>
            <a:fillRect/>
          </a:stretch>
        </p:blipFill>
        <p:spPr>
          <a:xfrm>
            <a:off x="3032495" y="1599848"/>
            <a:ext cx="2171700" cy="190500"/>
          </a:xfrm>
          <a:prstGeom prst="rect">
            <a:avLst/>
          </a:prstGeom>
        </p:spPr>
      </p:pic>
      <p:pic>
        <p:nvPicPr>
          <p:cNvPr id="8" name="Resim 7"/>
          <p:cNvPicPr/>
          <p:nvPr/>
        </p:nvPicPr>
        <p:blipFill>
          <a:blip r:embed="rId5"/>
          <a:stretch>
            <a:fillRect/>
          </a:stretch>
        </p:blipFill>
        <p:spPr>
          <a:xfrm>
            <a:off x="1353103" y="1985962"/>
            <a:ext cx="3667125" cy="142875"/>
          </a:xfrm>
          <a:prstGeom prst="rect">
            <a:avLst/>
          </a:prstGeom>
        </p:spPr>
      </p:pic>
      <p:pic>
        <p:nvPicPr>
          <p:cNvPr id="9" name="Resim 8"/>
          <p:cNvPicPr/>
          <p:nvPr/>
        </p:nvPicPr>
        <p:blipFill>
          <a:blip r:embed="rId3"/>
          <a:stretch>
            <a:fillRect/>
          </a:stretch>
        </p:blipFill>
        <p:spPr>
          <a:xfrm>
            <a:off x="1353103" y="2238091"/>
            <a:ext cx="5760720" cy="172720"/>
          </a:xfrm>
          <a:prstGeom prst="rect">
            <a:avLst/>
          </a:prstGeom>
        </p:spPr>
      </p:pic>
      <p:pic>
        <p:nvPicPr>
          <p:cNvPr id="10" name="Resim 9"/>
          <p:cNvPicPr/>
          <p:nvPr/>
        </p:nvPicPr>
        <p:blipFill>
          <a:blip r:embed="rId6"/>
          <a:stretch>
            <a:fillRect/>
          </a:stretch>
        </p:blipFill>
        <p:spPr>
          <a:xfrm>
            <a:off x="3058078" y="2576580"/>
            <a:ext cx="1962150" cy="219075"/>
          </a:xfrm>
          <a:prstGeom prst="rect">
            <a:avLst/>
          </a:prstGeom>
        </p:spPr>
      </p:pic>
      <p:sp>
        <p:nvSpPr>
          <p:cNvPr id="11" name="Dikdörtgen 10"/>
          <p:cNvSpPr/>
          <p:nvPr/>
        </p:nvSpPr>
        <p:spPr>
          <a:xfrm>
            <a:off x="667666" y="3141832"/>
            <a:ext cx="2747547" cy="369332"/>
          </a:xfrm>
          <a:prstGeom prst="rect">
            <a:avLst/>
          </a:prstGeom>
        </p:spPr>
        <p:txBody>
          <a:bodyPr wrap="none">
            <a:spAutoFit/>
          </a:bodyPr>
          <a:lstStyle/>
          <a:p>
            <a:r>
              <a:rPr lang="tr-TR" b="1" smtClean="0">
                <a:latin typeface="Times New Roman" panose="02020603050405020304" pitchFamily="18" charset="0"/>
                <a:ea typeface="Calibri" panose="020F0502020204030204" pitchFamily="34" charset="0"/>
              </a:rPr>
              <a:t>5. </a:t>
            </a:r>
            <a:r>
              <a:rPr lang="en-US" b="1" smtClean="0">
                <a:latin typeface="Times New Roman" panose="02020603050405020304" pitchFamily="18" charset="0"/>
                <a:ea typeface="Calibri" panose="020F0502020204030204" pitchFamily="34" charset="0"/>
              </a:rPr>
              <a:t>Natural </a:t>
            </a:r>
            <a:r>
              <a:rPr lang="en-US" b="1">
                <a:latin typeface="Times New Roman" panose="02020603050405020304" pitchFamily="18" charset="0"/>
                <a:ea typeface="Calibri" panose="020F0502020204030204" pitchFamily="34" charset="0"/>
              </a:rPr>
              <a:t>ve Positive Tipi</a:t>
            </a:r>
            <a:endParaRPr lang="tr-TR" b="1"/>
          </a:p>
        </p:txBody>
      </p:sp>
      <p:sp>
        <p:nvSpPr>
          <p:cNvPr id="12" name="Dikdörtgen 11"/>
          <p:cNvSpPr/>
          <p:nvPr/>
        </p:nvSpPr>
        <p:spPr>
          <a:xfrm>
            <a:off x="652158" y="3563619"/>
            <a:ext cx="10809739" cy="923330"/>
          </a:xfrm>
          <a:prstGeom prst="rect">
            <a:avLst/>
          </a:prstGeom>
        </p:spPr>
        <p:txBody>
          <a:bodyPr wrap="square">
            <a:spAutoFit/>
          </a:bodyPr>
          <a:lstStyle/>
          <a:p>
            <a:pPr>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The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natural</a:t>
            </a:r>
            <a:r>
              <a:rPr lang="en-US">
                <a:latin typeface="Times New Roman" panose="02020603050405020304" pitchFamily="18" charset="0"/>
                <a:ea typeface="Calibri" panose="020F0502020204030204" pitchFamily="34" charset="0"/>
                <a:cs typeface="Times New Roman" panose="02020603050405020304" pitchFamily="18" charset="0"/>
              </a:rPr>
              <a:t>” subtype creates a signal that can take all non-negative integers (i.e., 0, 1, 2, 3, …), and the “</a:t>
            </a:r>
            <a:r>
              <a:rPr lang="en-US">
                <a:solidFill>
                  <a:srgbClr val="FF0000"/>
                </a:solidFill>
                <a:latin typeface="Times New Roman" panose="02020603050405020304" pitchFamily="18" charset="0"/>
                <a:ea typeface="Calibri" panose="020F0502020204030204" pitchFamily="34" charset="0"/>
                <a:cs typeface="Times New Roman" panose="02020603050405020304" pitchFamily="18" charset="0"/>
              </a:rPr>
              <a:t>positive</a:t>
            </a:r>
            <a:r>
              <a:rPr lang="en-US">
                <a:latin typeface="Times New Roman" panose="02020603050405020304" pitchFamily="18" charset="0"/>
                <a:ea typeface="Calibri" panose="020F0502020204030204" pitchFamily="34" charset="0"/>
                <a:cs typeface="Times New Roman" panose="02020603050405020304" pitchFamily="18" charset="0"/>
              </a:rPr>
              <a:t>” subtype creates a signal that can take all positive integers (1, 2, 3, …).</a:t>
            </a:r>
            <a:endParaRPr lang="tr-TR">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45980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1584</TotalTime>
  <Words>1603</Words>
  <Application>Microsoft Office PowerPoint</Application>
  <PresentationFormat>Geniş ekran</PresentationFormat>
  <Paragraphs>165</Paragraphs>
  <Slides>30</Slides>
  <Notes>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30</vt:i4>
      </vt:variant>
    </vt:vector>
  </HeadingPairs>
  <TitlesOfParts>
    <vt:vector size="38" baseType="lpstr">
      <vt:lpstr>Arial</vt:lpstr>
      <vt:lpstr>Calibri</vt:lpstr>
      <vt:lpstr>Calibri Light</vt:lpstr>
      <vt:lpstr>Courier New</vt:lpstr>
      <vt:lpstr>Informal Roman</vt:lpstr>
      <vt:lpstr>Symbol</vt:lpstr>
      <vt:lpstr>Times New Roman</vt:lpstr>
      <vt:lpstr>Office Teması</vt:lpstr>
      <vt:lpstr>PowerPoint Sunusu</vt:lpstr>
      <vt:lpstr>Ders 4 </vt:lpstr>
      <vt:lpstr>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NouS/TncTR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Fatih Ilig</dc:creator>
  <cp:lastModifiedBy>Fatih Ilig</cp:lastModifiedBy>
  <cp:revision>127</cp:revision>
  <dcterms:created xsi:type="dcterms:W3CDTF">2021-10-07T19:14:53Z</dcterms:created>
  <dcterms:modified xsi:type="dcterms:W3CDTF">2021-11-16T20:58:15Z</dcterms:modified>
</cp:coreProperties>
</file>